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>
      <p:cViewPr varScale="1">
        <p:scale>
          <a:sx n="55" d="100"/>
          <a:sy n="55" d="100"/>
        </p:scale>
        <p:origin x="758" y="3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/>
              <a:t>Kliknutím můžete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6/29/2020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6/29/2020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6/29/2020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6/29/2020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6/29/2020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6/29/2020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ázev a popis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ce s popis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menov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cs-CZ"/>
              <a:t>Po kliknutí můžete upravovat styly textu v předloze.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6/29/2020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menovka s citac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cs-CZ"/>
              <a:t>Po kliknutí můžete upravovat styly textu v předloze.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6/29/2020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avda nebo neprav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cs-CZ"/>
              <a:t>Po kliknutí můžete upravovat styly textu v předloze.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6/29/2020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6/29/2020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E1BE682-F4AE-4FEA-8A30-5AB7616E1C2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589213" y="609600"/>
            <a:ext cx="8915399" cy="1126283"/>
          </a:xfrm>
        </p:spPr>
        <p:txBody>
          <a:bodyPr/>
          <a:lstStyle/>
          <a:p>
            <a:r>
              <a:rPr lang="cs-CZ" dirty="0"/>
              <a:t>Demokratická kultura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F1DBA692-1CE4-4054-ACF4-4F428BC4304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39637" y="2064327"/>
            <a:ext cx="9564976" cy="3839335"/>
          </a:xfrm>
        </p:spPr>
        <p:txBody>
          <a:bodyPr>
            <a:normAutofit/>
          </a:bodyPr>
          <a:lstStyle/>
          <a:p>
            <a:r>
              <a:rPr lang="cs-CZ" sz="3200" dirty="0">
                <a:solidFill>
                  <a:schemeClr val="tx1"/>
                </a:solidFill>
              </a:rPr>
              <a:t>Cíl schůzky:</a:t>
            </a:r>
          </a:p>
          <a:p>
            <a:endParaRPr lang="cs-CZ" sz="3200" dirty="0">
              <a:solidFill>
                <a:schemeClr val="tx1"/>
              </a:solidFill>
            </a:endParaRPr>
          </a:p>
          <a:p>
            <a:r>
              <a:rPr lang="cs-CZ" sz="3200" b="1" dirty="0">
                <a:solidFill>
                  <a:schemeClr val="tx1"/>
                </a:solidFill>
              </a:rPr>
              <a:t>VOLBA TÉMATICKÉ OBLASTI A FORMULACE CÍLE, </a:t>
            </a:r>
          </a:p>
          <a:p>
            <a:endParaRPr lang="cs-CZ" sz="3200" b="1" dirty="0">
              <a:solidFill>
                <a:schemeClr val="tx1"/>
              </a:solidFill>
            </a:endParaRPr>
          </a:p>
          <a:p>
            <a:r>
              <a:rPr lang="cs-CZ" sz="3200" dirty="0">
                <a:solidFill>
                  <a:schemeClr val="tx1"/>
                </a:solidFill>
              </a:rPr>
              <a:t>ke kterému bude každé jednotlivé hnízdo směřovat v příštím školním roce.</a:t>
            </a:r>
          </a:p>
        </p:txBody>
      </p:sp>
    </p:spTree>
    <p:extLst>
      <p:ext uri="{BB962C8B-B14F-4D97-AF65-F5344CB8AC3E}">
        <p14:creationId xmlns:p14="http://schemas.microsoft.com/office/powerpoint/2010/main" val="30888805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4275F68-9364-4B44-965F-2E4A245CCC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622799"/>
          </a:xfrm>
        </p:spPr>
        <p:txBody>
          <a:bodyPr>
            <a:normAutofit fontScale="90000"/>
          </a:bodyPr>
          <a:lstStyle/>
          <a:p>
            <a:r>
              <a:rPr lang="cs-CZ" dirty="0"/>
              <a:t>Tematické oblasti:</a:t>
            </a:r>
          </a:p>
        </p:txBody>
      </p:sp>
      <p:graphicFrame>
        <p:nvGraphicFramePr>
          <p:cNvPr id="4" name="Zástupný obsah 3">
            <a:extLst>
              <a:ext uri="{FF2B5EF4-FFF2-40B4-BE49-F238E27FC236}">
                <a16:creationId xmlns:a16="http://schemas.microsoft.com/office/drawing/2014/main" id="{10DA53A1-14B3-42D4-BA5A-CF4E48F4E25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53306889"/>
              </p:ext>
            </p:extLst>
          </p:nvPr>
        </p:nvGraphicFramePr>
        <p:xfrm>
          <a:off x="1939636" y="1246188"/>
          <a:ext cx="9684328" cy="5127624"/>
        </p:xfrm>
        <a:graphic>
          <a:graphicData uri="http://schemas.openxmlformats.org/drawingml/2006/table">
            <a:tbl>
              <a:tblPr/>
              <a:tblGrid>
                <a:gridCol w="8510360">
                  <a:extLst>
                    <a:ext uri="{9D8B030D-6E8A-4147-A177-3AD203B41FA5}">
                      <a16:colId xmlns:a16="http://schemas.microsoft.com/office/drawing/2014/main" val="2773842838"/>
                    </a:ext>
                  </a:extLst>
                </a:gridCol>
                <a:gridCol w="672054">
                  <a:extLst>
                    <a:ext uri="{9D8B030D-6E8A-4147-A177-3AD203B41FA5}">
                      <a16:colId xmlns:a16="http://schemas.microsoft.com/office/drawing/2014/main" val="1711366607"/>
                    </a:ext>
                  </a:extLst>
                </a:gridCol>
                <a:gridCol w="501914">
                  <a:extLst>
                    <a:ext uri="{9D8B030D-6E8A-4147-A177-3AD203B41FA5}">
                      <a16:colId xmlns:a16="http://schemas.microsoft.com/office/drawing/2014/main" val="344484470"/>
                    </a:ext>
                  </a:extLst>
                </a:gridCol>
              </a:tblGrid>
              <a:tr h="50228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Podpora sebeřízení pedagogů - sladění pracovního a osobního života, psychohygiena, práce se stresem</a:t>
                      </a:r>
                    </a:p>
                  </a:txBody>
                  <a:tcPr marL="4368" marR="4368" marT="43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6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</a:t>
                      </a:r>
                    </a:p>
                  </a:txBody>
                  <a:tcPr marL="4368" marR="4368" marT="43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6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368" marR="4368" marT="436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08221485"/>
                  </a:ext>
                </a:extLst>
              </a:tr>
              <a:tr h="50228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Rozvoj komunikačních schopností pedagogů s cílem zvyšovat kvalitu mezilidských vztahů a vytvářet bezpečné prostředí v rámci pracovních týmů. </a:t>
                      </a:r>
                    </a:p>
                  </a:txBody>
                  <a:tcPr marL="4368" marR="4368" marT="43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L="4368" marR="4368" marT="43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 rowSpan="6">
                  <a:txBody>
                    <a:bodyPr/>
                    <a:lstStyle/>
                    <a:p>
                      <a:pPr algn="ctr" fontAlgn="ctr"/>
                      <a:r>
                        <a:rPr lang="cs-CZ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Tyto oblasti byly interními a externími průvodci zvoleny jako témata pro rozvoj DK v roce 2020/2021</a:t>
                      </a:r>
                    </a:p>
                  </a:txBody>
                  <a:tcPr marL="4368" marR="4368" marT="4368" marB="0" vert="vert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93090397"/>
                  </a:ext>
                </a:extLst>
              </a:tr>
              <a:tr h="50228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Rozvoj podmínek pro spolupráci, vzájemnou inspiraci a kolegiální podporu v rámci pedagogického sboru. </a:t>
                      </a:r>
                    </a:p>
                  </a:txBody>
                  <a:tcPr marL="4368" marR="4368" marT="43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</a:t>
                      </a:r>
                    </a:p>
                  </a:txBody>
                  <a:tcPr marL="4368" marR="4368" marT="43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3709768"/>
                  </a:ext>
                </a:extLst>
              </a:tr>
              <a:tr h="50228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Zlepšení interní komunikace ve škole s cílem zjednodušit informační toky, zefektivnit vedení porad a bránit informačnímu přehlcování. </a:t>
                      </a:r>
                    </a:p>
                  </a:txBody>
                  <a:tcPr marL="4368" marR="4368" marT="43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EC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</a:t>
                      </a:r>
                    </a:p>
                  </a:txBody>
                  <a:tcPr marL="4368" marR="4368" marT="43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ECF5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6466054"/>
                  </a:ext>
                </a:extLst>
              </a:tr>
              <a:tr h="50228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Rozvoj v metodách komunikace s rodiči - nastavování hranic, krizová komunikace</a:t>
                      </a:r>
                    </a:p>
                  </a:txBody>
                  <a:tcPr marL="4368" marR="4368" marT="43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B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4368" marR="4368" marT="43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BFEC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6436845"/>
                  </a:ext>
                </a:extLst>
              </a:tr>
              <a:tr h="50228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Zlepšování organizačních procesů, které umožňují strategický rozvoj školy ve smysluplné, ucelené, udržitelné a srozumitelné podobě. </a:t>
                      </a:r>
                    </a:p>
                  </a:txBody>
                  <a:tcPr marL="4368" marR="4368" marT="43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4368" marR="4368" marT="43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6851028"/>
                  </a:ext>
                </a:extLst>
              </a:tr>
              <a:tr h="50228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Podpora zavádění výukových a hodnotících metod, které podporují vytváření bezpečného prostředí ve třídě za využití demokratických principů. </a:t>
                      </a:r>
                    </a:p>
                  </a:txBody>
                  <a:tcPr marL="4368" marR="4368" marT="43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A0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4368" marR="4368" marT="43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A0E8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3961090"/>
                  </a:ext>
                </a:extLst>
              </a:tr>
              <a:tr h="50228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Vytváření více příležitostí pro zapojení rodičů do chodu školy, realizace projektů s přesahem do místní komunity při spolupráci s lokálními aktéry</a:t>
                      </a:r>
                    </a:p>
                  </a:txBody>
                  <a:tcPr marL="4368" marR="4368" marT="43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4368" marR="4368" marT="43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368" marR="4368" marT="436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74669017"/>
                  </a:ext>
                </a:extLst>
              </a:tr>
              <a:tr h="50228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Větší otevřenost spolupráci a vzájemné inspiraci s dalšími školami (např. zahraničními, alternativními či speciálními)</a:t>
                      </a:r>
                    </a:p>
                  </a:txBody>
                  <a:tcPr marL="4368" marR="4368" marT="43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A3A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4368" marR="4368" marT="43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A3A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368" marR="4368" marT="436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90357732"/>
                  </a:ext>
                </a:extLst>
              </a:tr>
              <a:tr h="50228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Cílený rozvoj žákovských kompetencí pro demokratickou kulturu s oporou v ŠVP a žákovských demokratických institucích</a:t>
                      </a:r>
                    </a:p>
                  </a:txBody>
                  <a:tcPr marL="4368" marR="4368" marT="43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F48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4368" marR="4368" marT="43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F48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368" marR="4368" marT="436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10752708"/>
                  </a:ext>
                </a:extLst>
              </a:tr>
              <a:tr h="104824">
                <a:tc>
                  <a:txBody>
                    <a:bodyPr/>
                    <a:lstStyle/>
                    <a:p>
                      <a:pPr algn="l" fontAlgn="b"/>
                      <a:r>
                        <a:rPr lang="cs-CZ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368" marR="4368" marT="436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368" marR="4368" marT="436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368" marR="4368" marT="436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7320335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52843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6DCFC7B-891D-4064-A1F2-04CC3262D4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>
              <a:spcBef>
                <a:spcPts val="1000"/>
              </a:spcBef>
            </a:pPr>
            <a:r>
              <a:rPr lang="cs-CZ" sz="2000" dirty="0">
                <a:solidFill>
                  <a:prstClr val="black"/>
                </a:solidFill>
                <a:ea typeface="+mn-ea"/>
                <a:cs typeface="+mn-cs"/>
              </a:rPr>
              <a:t>Cíl schůzky:</a:t>
            </a:r>
            <a:br>
              <a:rPr lang="cs-CZ" sz="2000" b="1" dirty="0">
                <a:solidFill>
                  <a:prstClr val="black"/>
                </a:solidFill>
                <a:ea typeface="+mn-ea"/>
                <a:cs typeface="+mn-cs"/>
              </a:rPr>
            </a:br>
            <a:r>
              <a:rPr lang="cs-CZ" sz="2000" b="1" dirty="0">
                <a:solidFill>
                  <a:prstClr val="black"/>
                </a:solidFill>
                <a:ea typeface="+mn-ea"/>
                <a:cs typeface="+mn-cs"/>
              </a:rPr>
              <a:t>VOLBA TÉMATICKÉ OBLASTI A FORMULACE CÍLE, </a:t>
            </a:r>
            <a:br>
              <a:rPr lang="cs-CZ" sz="2000" b="1" dirty="0">
                <a:solidFill>
                  <a:prstClr val="black"/>
                </a:solidFill>
                <a:ea typeface="+mn-ea"/>
                <a:cs typeface="+mn-cs"/>
              </a:rPr>
            </a:br>
            <a:r>
              <a:rPr lang="cs-CZ" sz="2000" dirty="0">
                <a:solidFill>
                  <a:prstClr val="black"/>
                </a:solidFill>
                <a:ea typeface="+mn-ea"/>
                <a:cs typeface="+mn-cs"/>
              </a:rPr>
              <a:t>ke kterému bude každé jednotlivé hnízdo směřovat v příštím školním roce.</a:t>
            </a:r>
            <a:br>
              <a:rPr lang="cs-CZ" sz="2000" dirty="0">
                <a:solidFill>
                  <a:prstClr val="black"/>
                </a:solidFill>
                <a:ea typeface="+mn-ea"/>
                <a:cs typeface="+mn-cs"/>
              </a:rPr>
            </a:br>
            <a:endParaRPr lang="cs-CZ" sz="2000" dirty="0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9906BE77-0D12-45D6-BFF0-AB5C18A648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sz="2000" dirty="0">
                <a:solidFill>
                  <a:schemeClr val="tx1"/>
                </a:solidFill>
              </a:rPr>
              <a:t>volba jedné ze 6 oblastí (viz tabulka)</a:t>
            </a:r>
          </a:p>
          <a:p>
            <a:r>
              <a:rPr lang="cs-CZ" sz="2000" dirty="0">
                <a:solidFill>
                  <a:schemeClr val="tx1"/>
                </a:solidFill>
              </a:rPr>
              <a:t>v jejím rámci z formulace cíle hnízda na příští školní rok</a:t>
            </a:r>
          </a:p>
          <a:p>
            <a:r>
              <a:rPr lang="cs-CZ" sz="2000" dirty="0">
                <a:solidFill>
                  <a:schemeClr val="tx1"/>
                </a:solidFill>
              </a:rPr>
              <a:t>v cíli by se mělo odrážet odborné zaměření hnízda</a:t>
            </a:r>
          </a:p>
          <a:p>
            <a:r>
              <a:rPr lang="cs-CZ" sz="2000" dirty="0">
                <a:solidFill>
                  <a:schemeClr val="tx1"/>
                </a:solidFill>
              </a:rPr>
              <a:t>zformulovaný cíl bude zároveň základem kapitoly do PPRŠ (ta se bude tvořit v srpnu)</a:t>
            </a:r>
          </a:p>
          <a:p>
            <a:r>
              <a:rPr lang="cs-CZ" sz="2000" dirty="0">
                <a:solidFill>
                  <a:schemeClr val="tx1"/>
                </a:solidFill>
              </a:rPr>
              <a:t>cíl by měl být SMART</a:t>
            </a:r>
          </a:p>
          <a:p>
            <a:r>
              <a:rPr lang="cs-CZ" sz="2000" dirty="0">
                <a:solidFill>
                  <a:schemeClr val="tx1"/>
                </a:solidFill>
              </a:rPr>
              <a:t>na základě zformulovaného cíle hnízda si každý člen bude vytvářet svůj POPR</a:t>
            </a:r>
          </a:p>
        </p:txBody>
      </p:sp>
    </p:spTree>
    <p:extLst>
      <p:ext uri="{BB962C8B-B14F-4D97-AF65-F5344CB8AC3E}">
        <p14:creationId xmlns:p14="http://schemas.microsoft.com/office/powerpoint/2010/main" val="33346847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6832FEA-0F98-4FA3-9DA9-AAF169217F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/>
              <a:t>2. cíl:</a:t>
            </a:r>
            <a:br>
              <a:rPr lang="cs-CZ" dirty="0"/>
            </a:br>
            <a:r>
              <a:rPr lang="cs-CZ" dirty="0"/>
              <a:t> FORMULACE VIZE DEMOKRATICKÉ ŠKOLY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9B624E12-85FA-4501-8B48-F11933778C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sz="2000" dirty="0">
                <a:solidFill>
                  <a:schemeClr val="tx1"/>
                </a:solidFill>
              </a:rPr>
              <a:t>ve škole dlouhodobě naplňujeme vizi projektu PŠÚ </a:t>
            </a:r>
            <a:r>
              <a:rPr lang="cs-CZ" sz="2000" b="1" i="1" dirty="0">
                <a:solidFill>
                  <a:schemeClr val="tx1"/>
                </a:solidFill>
              </a:rPr>
              <a:t>"Každý žák se učí naplno a s radostí. Své učení si řídí." </a:t>
            </a:r>
          </a:p>
          <a:p>
            <a:r>
              <a:rPr lang="cs-CZ" sz="2000" dirty="0">
                <a:solidFill>
                  <a:schemeClr val="tx1"/>
                </a:solidFill>
              </a:rPr>
              <a:t>tuto vizi by vedení školy rádo rozšířilo </a:t>
            </a:r>
            <a:r>
              <a:rPr lang="cs-CZ" sz="2000" b="1" dirty="0">
                <a:solidFill>
                  <a:schemeClr val="tx1"/>
                </a:solidFill>
              </a:rPr>
              <a:t>o třetí větu</a:t>
            </a:r>
            <a:r>
              <a:rPr lang="cs-CZ" sz="2000" dirty="0">
                <a:solidFill>
                  <a:schemeClr val="tx1"/>
                </a:solidFill>
              </a:rPr>
              <a:t>, která bude </a:t>
            </a:r>
            <a:r>
              <a:rPr lang="cs-CZ" sz="2000" b="1" dirty="0">
                <a:solidFill>
                  <a:schemeClr val="tx1"/>
                </a:solidFill>
              </a:rPr>
              <a:t>vyjadřovat naše úsilí o rozvoj demokratické kultury u nás ve škole</a:t>
            </a:r>
          </a:p>
          <a:p>
            <a:r>
              <a:rPr lang="cs-CZ" sz="2000" dirty="0">
                <a:solidFill>
                  <a:schemeClr val="tx1"/>
                </a:solidFill>
              </a:rPr>
              <a:t>pokuste se ve vašem hnízdě tuto jednu holou větu zformulovat</a:t>
            </a:r>
          </a:p>
          <a:p>
            <a:endParaRPr lang="cs-CZ" sz="2000" dirty="0">
              <a:solidFill>
                <a:schemeClr val="tx1"/>
              </a:solidFill>
            </a:endParaRPr>
          </a:p>
          <a:p>
            <a:r>
              <a:rPr lang="cs-CZ" sz="2000" dirty="0">
                <a:solidFill>
                  <a:schemeClr val="tx1"/>
                </a:solidFill>
              </a:rPr>
              <a:t>POMOC může odpověď na otázku:</a:t>
            </a:r>
          </a:p>
          <a:p>
            <a:pPr marL="0" indent="0">
              <a:buNone/>
            </a:pPr>
            <a:r>
              <a:rPr lang="cs-CZ" sz="2000" b="1" dirty="0">
                <a:solidFill>
                  <a:schemeClr val="tx1"/>
                </a:solidFill>
              </a:rPr>
              <a:t>Jak podle vás vypadá ideální stav ZŠ Kunratice jakožto školy s demokratickou kulturou? </a:t>
            </a:r>
          </a:p>
        </p:txBody>
      </p:sp>
    </p:spTree>
    <p:extLst>
      <p:ext uri="{BB962C8B-B14F-4D97-AF65-F5344CB8AC3E}">
        <p14:creationId xmlns:p14="http://schemas.microsoft.com/office/powerpoint/2010/main" val="1938300980"/>
      </p:ext>
    </p:extLst>
  </p:cSld>
  <p:clrMapOvr>
    <a:masterClrMapping/>
  </p:clrMapOvr>
</p:sld>
</file>

<file path=ppt/theme/theme1.xml><?xml version="1.0" encoding="utf-8"?>
<a:theme xmlns:a="http://schemas.openxmlformats.org/drawingml/2006/main" name="Stébla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15</TotalTime>
  <Words>406</Words>
  <Application>Microsoft Office PowerPoint</Application>
  <PresentationFormat>Širokoúhlá obrazovka</PresentationFormat>
  <Paragraphs>49</Paragraphs>
  <Slides>4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4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4</vt:i4>
      </vt:variant>
    </vt:vector>
  </HeadingPairs>
  <TitlesOfParts>
    <vt:vector size="9" baseType="lpstr">
      <vt:lpstr>Arial</vt:lpstr>
      <vt:lpstr>Calibri</vt:lpstr>
      <vt:lpstr>Century Gothic</vt:lpstr>
      <vt:lpstr>Wingdings 3</vt:lpstr>
      <vt:lpstr>Stébla</vt:lpstr>
      <vt:lpstr>Demokratická kultura</vt:lpstr>
      <vt:lpstr>Tematické oblasti:</vt:lpstr>
      <vt:lpstr>Cíl schůzky: VOLBA TÉMATICKÉ OBLASTI A FORMULACE CÍLE,  ke kterému bude každé jednotlivé hnízdo směřovat v příštím školním roce. </vt:lpstr>
      <vt:lpstr>2. cíl:  FORMULACE VIZE DEMOKRATICKÉ ŠKOLY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Demokratická kultura</dc:title>
  <dc:creator>Olga Králová</dc:creator>
  <cp:lastModifiedBy>Olga Králová</cp:lastModifiedBy>
  <cp:revision>2</cp:revision>
  <dcterms:created xsi:type="dcterms:W3CDTF">2020-06-29T08:28:08Z</dcterms:created>
  <dcterms:modified xsi:type="dcterms:W3CDTF">2020-06-29T08:43:22Z</dcterms:modified>
</cp:coreProperties>
</file>