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2C8B85-2F57-4A02-8744-81C17E9EF4FC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B70F2-17FD-482A-993A-4B46406ABAA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20605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Významné</a:t>
            </a:r>
            <a:r>
              <a:rPr lang="cs-CZ" baseline="0" dirty="0" smtClean="0"/>
              <a:t> látky, které jsou užitečné, ale mohou i hodně ublížit, látky, které si zaslouží respekt – při manipulaci stačí mnohdy jedna chyba a může to mít doživotní následky</a:t>
            </a:r>
          </a:p>
          <a:p>
            <a:r>
              <a:rPr lang="cs-CZ" baseline="0" dirty="0" smtClean="0"/>
              <a:t>Přitom se jedná o látky, se kterými běžně přicházíme do styku – např. záchodová hygiena, akumulátory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9601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 běžném životě si kyselost spojujeme s chutí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9231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 chemii si kyselost spojujeme</a:t>
            </a:r>
            <a:r>
              <a:rPr lang="cs-CZ" baseline="0" dirty="0" smtClean="0"/>
              <a:t> s jinou vlastností.</a:t>
            </a:r>
            <a:endParaRPr lang="cs-CZ" dirty="0" smtClean="0"/>
          </a:p>
          <a:p>
            <a:r>
              <a:rPr lang="cs-CZ" dirty="0" smtClean="0"/>
              <a:t>V průmyslu všestranné využití – zpracování rud,</a:t>
            </a:r>
            <a:r>
              <a:rPr lang="cs-CZ" baseline="0" dirty="0" smtClean="0"/>
              <a:t> ropy, při výrobě plastů, hnojiv, chemikálií,… jako elektrolyt v olověných akumulátorech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11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Látka,</a:t>
            </a:r>
            <a:r>
              <a:rPr lang="cs-CZ" baseline="0" dirty="0" smtClean="0"/>
              <a:t> která má ve svém řetězci vodík – ten může odštěpit, čím silnější kyselina, tím vodík odštěpuje raději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95832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Látka,</a:t>
            </a:r>
            <a:r>
              <a:rPr lang="cs-CZ" baseline="0" dirty="0" smtClean="0"/>
              <a:t> která má ve svém řetězci vodík – ten může odštěpit, čím silnější kyselina, tím vodík odštěpuje raději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2902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Látka,</a:t>
            </a:r>
            <a:r>
              <a:rPr lang="cs-CZ" baseline="0" dirty="0" smtClean="0"/>
              <a:t> která má ve svém řetězci vodík – ten může odštěpit, čím silnější kyselina, tím vodík odštěpuje raději</a:t>
            </a:r>
          </a:p>
          <a:p>
            <a:r>
              <a:rPr lang="cs-CZ" baseline="0" dirty="0" smtClean="0"/>
              <a:t>Molekula vody – vodík má nízkou elektronegativitu, proto má v molekule kladný náboj, kyslík vysokou elektronegativitu – záporný náboj</a:t>
            </a:r>
          </a:p>
          <a:p>
            <a:r>
              <a:rPr lang="cs-CZ" baseline="0" dirty="0" smtClean="0"/>
              <a:t>Vodík se může odštěpit od chloru a může se přimknout k vodě za vzniku H3O+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21686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08820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Vodíkový</a:t>
            </a:r>
            <a:r>
              <a:rPr lang="cs-CZ" baseline="0" dirty="0" smtClean="0"/>
              <a:t> kation nechce být sám, ale chce s něčím reagovat – někdy je to například kov (ten lepší případ), někdy to může být naše kůže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17492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baseline="0" dirty="0" smtClean="0"/>
              <a:t>Vodíkový kation nám může doslova rozbombardovat naší kůži, poleptání kyselinami se stejně jako popáleniny hojí velmi špatně (hrozí infekce)</a:t>
            </a:r>
          </a:p>
          <a:p>
            <a:r>
              <a:rPr lang="cs-CZ" baseline="0" dirty="0" smtClean="0"/>
              <a:t>Denaturace bílkovin se využívá třeba při vaření vajíček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7127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07567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</a:t>
            </a:r>
            <a:r>
              <a:rPr lang="cs-CZ" baseline="0" dirty="0" smtClean="0"/>
              <a:t> žaludku máme </a:t>
            </a:r>
            <a:r>
              <a:rPr lang="cs-CZ" baseline="0" dirty="0" err="1" smtClean="0"/>
              <a:t>HCl</a:t>
            </a:r>
            <a:r>
              <a:rPr lang="cs-CZ" baseline="0" dirty="0" smtClean="0"/>
              <a:t>, nenaleptá se díky mucinu (hlen), při poškození vznikají žaludeční vředy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44567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V</a:t>
            </a:r>
            <a:r>
              <a:rPr lang="cs-CZ" baseline="0" dirty="0" smtClean="0"/>
              <a:t> žaludku máme </a:t>
            </a:r>
            <a:r>
              <a:rPr lang="cs-CZ" baseline="0" dirty="0" err="1" smtClean="0"/>
              <a:t>HCl</a:t>
            </a:r>
            <a:r>
              <a:rPr lang="cs-CZ" baseline="0" dirty="0" smtClean="0"/>
              <a:t>, nenaleptá se díky mucinu (hlen), při poškození vznikají žaludeční vředy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97393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Pokud</a:t>
            </a:r>
            <a:r>
              <a:rPr lang="cs-CZ" baseline="0" dirty="0" smtClean="0"/>
              <a:t> přidáváme vodu do kyseliny, dochází k rychlému uvolňování vodíkových kationtů, což k rychlému zahřívání kapaliny, může vyprsknout do očí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59430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Pokud</a:t>
            </a:r>
            <a:r>
              <a:rPr lang="cs-CZ" baseline="0" dirty="0" smtClean="0"/>
              <a:t> přidáváme vodu do kyseliny, dochází k rychlému uvolňování vodíkových kationtů, což k rychlému zahřívání kapaliny, může vyprsknout do očí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01199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Co nejvíce kyselinu naředit</a:t>
            </a:r>
          </a:p>
          <a:p>
            <a:r>
              <a:rPr lang="cs-CZ" dirty="0" smtClean="0"/>
              <a:t>Zasažené oko – promývat oko proudem vody směrem ven (od koutků oka k okraji</a:t>
            </a:r>
            <a:r>
              <a:rPr lang="cs-CZ" baseline="0" dirty="0" smtClean="0"/>
              <a:t> – pryč od zdravých tkání), volat </a:t>
            </a:r>
            <a:r>
              <a:rPr lang="cs-CZ" baseline="0" dirty="0" err="1" smtClean="0"/>
              <a:t>zachrannou</a:t>
            </a:r>
            <a:r>
              <a:rPr lang="cs-CZ" baseline="0" dirty="0" smtClean="0"/>
              <a:t> službu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B70F2-17FD-482A-993A-4B46406ABAA5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2412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můžete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20329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79944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5838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27741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79613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9291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19310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87552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60449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8409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9195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88EE9C-E764-4E47-9978-2BCCA81287BB}" type="datetimeFigureOut">
              <a:rPr lang="cs-CZ" smtClean="0"/>
              <a:t>06.06.2021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EB766-A80B-42B8-8B5E-798F77B322E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7256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gEqHJ1tomnk" TargetMode="Externa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0"/>
            <a:ext cx="9144000" cy="1176066"/>
          </a:xfrm>
        </p:spPr>
        <p:txBody>
          <a:bodyPr/>
          <a:lstStyle/>
          <a:p>
            <a:r>
              <a:rPr lang="cs-CZ" b="1" dirty="0" smtClean="0"/>
              <a:t>Kyseliny</a:t>
            </a:r>
            <a:endParaRPr lang="cs-CZ" b="1" dirty="0"/>
          </a:p>
        </p:txBody>
      </p:sp>
      <p:pic>
        <p:nvPicPr>
          <p:cNvPr id="1026" name="Picture 2" descr="https://upload.wikimedia.org/wikipedia/commons/thumb/a/a1/GHS-pictogram-acid.svg/800px-GHS-pictogram-acid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337" y="1480457"/>
            <a:ext cx="5055326" cy="505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463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87500"/>
            <a:ext cx="10515600" cy="4351338"/>
          </a:xfrm>
        </p:spPr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yselost v běžném životě</a:t>
            </a:r>
            <a:endParaRPr lang="cs-CZ" dirty="0"/>
          </a:p>
        </p:txBody>
      </p:sp>
      <p:pic>
        <p:nvPicPr>
          <p:cNvPr id="2050" name="Picture 2" descr="Citrusy a jejich význam pro naše zdraví i krásu | Bydlení pro každéh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3049" y="2454275"/>
            <a:ext cx="6035676" cy="4001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11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87500"/>
            <a:ext cx="10515600" cy="4351338"/>
          </a:xfrm>
        </p:spPr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yselost v chemii</a:t>
            </a:r>
            <a:endParaRPr lang="cs-CZ" dirty="0"/>
          </a:p>
        </p:txBody>
      </p:sp>
      <p:pic>
        <p:nvPicPr>
          <p:cNvPr id="3074" name="Picture 2" descr="Kyselina sírová – Maj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2200" y="1466850"/>
            <a:ext cx="5130800" cy="513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030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587500"/>
            <a:ext cx="10515600" cy="4351338"/>
          </a:xfrm>
        </p:spPr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yseliny jsou látky, které v roztocích odštěpují H</a:t>
            </a:r>
            <a:r>
              <a:rPr lang="cs-CZ" baseline="30000" dirty="0" smtClean="0"/>
              <a:t>+</a:t>
            </a:r>
            <a:endParaRPr lang="cs-CZ" baseline="300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6603" y="2257424"/>
            <a:ext cx="3091310" cy="3962401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4737628" y="6219825"/>
            <a:ext cx="3419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n</a:t>
            </a:r>
            <a:r>
              <a:rPr lang="cs-CZ" sz="2400" dirty="0" smtClean="0"/>
              <a:t>ádoba s </a:t>
            </a:r>
            <a:r>
              <a:rPr lang="cs-CZ" sz="2400" dirty="0" err="1" smtClean="0"/>
              <a:t>HCl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0755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62000" y="1328965"/>
            <a:ext cx="10515600" cy="831850"/>
          </a:xfrm>
        </p:spPr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yseliny jsou látky, které v roztocích odštěpují H</a:t>
            </a:r>
            <a:r>
              <a:rPr lang="cs-CZ" baseline="30000" dirty="0" smtClean="0"/>
              <a:t>+</a:t>
            </a:r>
            <a:endParaRPr lang="cs-CZ" baseline="30000" dirty="0"/>
          </a:p>
        </p:txBody>
      </p:sp>
      <p:pic>
        <p:nvPicPr>
          <p:cNvPr id="4102" name="Picture 6" descr="HC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8308" y="1984840"/>
            <a:ext cx="4512434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4948652" y="3562984"/>
            <a:ext cx="695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/>
              <a:t>+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7057645" y="2962819"/>
            <a:ext cx="6953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600" dirty="0" smtClean="0"/>
              <a:t>-</a:t>
            </a:r>
            <a:endParaRPr lang="cs-CZ" sz="66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4948652" y="6032081"/>
            <a:ext cx="3419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m</a:t>
            </a:r>
            <a:r>
              <a:rPr lang="cs-CZ" sz="2400" dirty="0" smtClean="0"/>
              <a:t>olekula </a:t>
            </a:r>
            <a:r>
              <a:rPr lang="cs-CZ" sz="2400" dirty="0" err="1" smtClean="0"/>
              <a:t>HCl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044249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23900" y="1370245"/>
            <a:ext cx="10515600" cy="831850"/>
          </a:xfrm>
        </p:spPr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yseliny jsou látky, které v roztocích odštěpují H</a:t>
            </a:r>
            <a:r>
              <a:rPr lang="cs-CZ" baseline="30000" dirty="0" smtClean="0"/>
              <a:t>+</a:t>
            </a:r>
            <a:endParaRPr lang="cs-CZ" baseline="30000" dirty="0"/>
          </a:p>
        </p:txBody>
      </p:sp>
      <p:pic>
        <p:nvPicPr>
          <p:cNvPr id="4102" name="Picture 6" descr="HC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608" y="1946740"/>
            <a:ext cx="4512434" cy="41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véPole 5"/>
          <p:cNvSpPr txBox="1"/>
          <p:nvPr/>
        </p:nvSpPr>
        <p:spPr>
          <a:xfrm>
            <a:off x="7729952" y="3524884"/>
            <a:ext cx="695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/>
              <a:t>+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9838945" y="2924719"/>
            <a:ext cx="6953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600" dirty="0" smtClean="0"/>
              <a:t>-</a:t>
            </a:r>
            <a:endParaRPr lang="cs-CZ" sz="6600" dirty="0"/>
          </a:p>
        </p:txBody>
      </p:sp>
      <p:sp>
        <p:nvSpPr>
          <p:cNvPr id="11" name="TextovéPole 10"/>
          <p:cNvSpPr txBox="1"/>
          <p:nvPr/>
        </p:nvSpPr>
        <p:spPr>
          <a:xfrm>
            <a:off x="7820025" y="6016265"/>
            <a:ext cx="3419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m</a:t>
            </a:r>
            <a:r>
              <a:rPr lang="cs-CZ" sz="2400" dirty="0" smtClean="0"/>
              <a:t>olekula </a:t>
            </a:r>
            <a:r>
              <a:rPr lang="cs-CZ" sz="2400" dirty="0" err="1" smtClean="0"/>
              <a:t>HCl</a:t>
            </a:r>
            <a:endParaRPr lang="cs-CZ" sz="2400" dirty="0"/>
          </a:p>
        </p:txBody>
      </p:sp>
      <p:pic>
        <p:nvPicPr>
          <p:cNvPr id="6152" name="Picture 8" descr="3d Water Molecule Transparent PNG - 1100x945 - Free Download on Nice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89218" y="2195028"/>
            <a:ext cx="4680365" cy="4183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1468058" y="2163995"/>
            <a:ext cx="8477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500" dirty="0" smtClean="0"/>
              <a:t>H</a:t>
            </a:r>
            <a:endParaRPr lang="cs-CZ" sz="11500" dirty="0"/>
          </a:p>
        </p:txBody>
      </p:sp>
      <p:sp>
        <p:nvSpPr>
          <p:cNvPr id="13" name="TextovéPole 12"/>
          <p:cNvSpPr txBox="1"/>
          <p:nvPr/>
        </p:nvSpPr>
        <p:spPr>
          <a:xfrm>
            <a:off x="1344233" y="4643567"/>
            <a:ext cx="8477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500" dirty="0" smtClean="0"/>
              <a:t>H</a:t>
            </a:r>
            <a:endParaRPr lang="cs-CZ" sz="115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2315783" y="2202095"/>
            <a:ext cx="695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/>
              <a:t>+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2191958" y="4954140"/>
            <a:ext cx="695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000" dirty="0"/>
              <a:t>+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3106564" y="3468285"/>
            <a:ext cx="847725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500" dirty="0" smtClean="0"/>
              <a:t>O</a:t>
            </a:r>
            <a:endParaRPr lang="cs-CZ" sz="11500" dirty="0"/>
          </a:p>
        </p:txBody>
      </p:sp>
      <p:sp>
        <p:nvSpPr>
          <p:cNvPr id="18" name="TextovéPole 17"/>
          <p:cNvSpPr txBox="1"/>
          <p:nvPr/>
        </p:nvSpPr>
        <p:spPr>
          <a:xfrm>
            <a:off x="4014786" y="3306604"/>
            <a:ext cx="6953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6600" dirty="0" smtClean="0"/>
              <a:t>-</a:t>
            </a:r>
            <a:endParaRPr lang="cs-CZ" sz="6600" dirty="0"/>
          </a:p>
        </p:txBody>
      </p:sp>
    </p:spTree>
    <p:extLst>
      <p:ext uri="{BB962C8B-B14F-4D97-AF65-F5344CB8AC3E}">
        <p14:creationId xmlns:p14="http://schemas.microsoft.com/office/powerpoint/2010/main" val="1546166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4" grpId="0"/>
      <p:bldP spid="13" grpId="0"/>
      <p:bldP spid="14" grpId="0"/>
      <p:bldP spid="15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3412" y="1417870"/>
            <a:ext cx="10515600" cy="831850"/>
          </a:xfrm>
        </p:spPr>
        <p:txBody>
          <a:bodyPr/>
          <a:lstStyle/>
          <a:p>
            <a:r>
              <a:rPr lang="cs-CZ" dirty="0"/>
              <a:t>k</a:t>
            </a:r>
            <a:r>
              <a:rPr lang="cs-CZ" dirty="0" smtClean="0"/>
              <a:t>yseliny jsou látky, které v roztocích odštěpují H</a:t>
            </a:r>
            <a:r>
              <a:rPr lang="cs-CZ" baseline="30000" dirty="0" smtClean="0"/>
              <a:t>+</a:t>
            </a:r>
            <a:endParaRPr lang="cs-CZ" baseline="300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1287083" y="2563561"/>
            <a:ext cx="2341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600" dirty="0" err="1" smtClean="0"/>
              <a:t>HCl</a:t>
            </a:r>
            <a:endParaRPr lang="cs-CZ" sz="9600" dirty="0"/>
          </a:p>
        </p:txBody>
      </p:sp>
      <p:sp>
        <p:nvSpPr>
          <p:cNvPr id="16" name="TextovéPole 15"/>
          <p:cNvSpPr txBox="1"/>
          <p:nvPr/>
        </p:nvSpPr>
        <p:spPr>
          <a:xfrm>
            <a:off x="4275551" y="2528960"/>
            <a:ext cx="2341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600" dirty="0" smtClean="0"/>
              <a:t>H</a:t>
            </a:r>
            <a:r>
              <a:rPr lang="cs-CZ" sz="9600" baseline="30000" dirty="0" smtClean="0"/>
              <a:t>+</a:t>
            </a:r>
            <a:endParaRPr lang="cs-CZ" sz="9600" baseline="30000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6819899" y="2541554"/>
            <a:ext cx="2341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9600" dirty="0" smtClean="0"/>
              <a:t>Cl</a:t>
            </a:r>
            <a:r>
              <a:rPr lang="cs-CZ" sz="9600" baseline="30000" dirty="0"/>
              <a:t>-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5776912" y="2625116"/>
            <a:ext cx="6381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8800" dirty="0" smtClean="0"/>
              <a:t>+</a:t>
            </a:r>
            <a:endParaRPr lang="cs-CZ" sz="8800" dirty="0"/>
          </a:p>
        </p:txBody>
      </p:sp>
      <p:cxnSp>
        <p:nvCxnSpPr>
          <p:cNvPr id="8" name="Přímá spojnice se šipkou 7"/>
          <p:cNvCxnSpPr/>
          <p:nvPr/>
        </p:nvCxnSpPr>
        <p:spPr>
          <a:xfrm>
            <a:off x="3314700" y="3348391"/>
            <a:ext cx="809625" cy="0"/>
          </a:xfrm>
          <a:prstGeom prst="straightConnector1">
            <a:avLst/>
          </a:prstGeom>
          <a:ln w="34925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ovéPole 8"/>
          <p:cNvSpPr txBox="1"/>
          <p:nvPr/>
        </p:nvSpPr>
        <p:spPr>
          <a:xfrm>
            <a:off x="3314700" y="2636613"/>
            <a:ext cx="1104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dirty="0" smtClean="0"/>
              <a:t>H</a:t>
            </a:r>
            <a:r>
              <a:rPr lang="cs-CZ" sz="3200" baseline="-25000" dirty="0" smtClean="0"/>
              <a:t>2</a:t>
            </a:r>
            <a:r>
              <a:rPr lang="cs-CZ" sz="3200" dirty="0" smtClean="0"/>
              <a:t>O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1645509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3412" y="1417870"/>
            <a:ext cx="10515600" cy="831850"/>
          </a:xfrm>
        </p:spPr>
        <p:txBody>
          <a:bodyPr/>
          <a:lstStyle/>
          <a:p>
            <a:r>
              <a:rPr lang="cs-CZ" dirty="0"/>
              <a:t>o</a:t>
            </a:r>
            <a:r>
              <a:rPr lang="cs-CZ" dirty="0" smtClean="0"/>
              <a:t>dštěpený vodíkový kation je značně reaktivní</a:t>
            </a:r>
            <a:endParaRPr lang="cs-CZ" baseline="300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312" y="2249720"/>
            <a:ext cx="3152775" cy="4133850"/>
          </a:xfrm>
          <a:prstGeom prst="rect">
            <a:avLst/>
          </a:prstGeom>
        </p:spPr>
      </p:pic>
      <p:sp>
        <p:nvSpPr>
          <p:cNvPr id="12" name="TextovéPole 11"/>
          <p:cNvSpPr txBox="1"/>
          <p:nvPr/>
        </p:nvSpPr>
        <p:spPr>
          <a:xfrm>
            <a:off x="4859752" y="6383570"/>
            <a:ext cx="3419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m</a:t>
            </a:r>
            <a:r>
              <a:rPr lang="cs-CZ" sz="2400" dirty="0" smtClean="0"/>
              <a:t>olekula </a:t>
            </a:r>
            <a:r>
              <a:rPr lang="cs-CZ" sz="2400" dirty="0" err="1" smtClean="0"/>
              <a:t>HCl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25824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3412" y="1417870"/>
            <a:ext cx="10515600" cy="831850"/>
          </a:xfrm>
        </p:spPr>
        <p:txBody>
          <a:bodyPr/>
          <a:lstStyle/>
          <a:p>
            <a:r>
              <a:rPr lang="cs-CZ" dirty="0"/>
              <a:t>ř</a:t>
            </a:r>
            <a:r>
              <a:rPr lang="cs-CZ" dirty="0" smtClean="0"/>
              <a:t>ada kyselin denaturuje (sráží) bílkoviny</a:t>
            </a:r>
            <a:endParaRPr lang="cs-CZ" baseline="300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50" y="2138362"/>
            <a:ext cx="5600700" cy="4029075"/>
          </a:xfrm>
          <a:prstGeom prst="rect">
            <a:avLst/>
          </a:prstGeom>
        </p:spPr>
      </p:pic>
      <p:sp>
        <p:nvSpPr>
          <p:cNvPr id="10" name="TextovéPole 9"/>
          <p:cNvSpPr txBox="1"/>
          <p:nvPr/>
        </p:nvSpPr>
        <p:spPr>
          <a:xfrm>
            <a:off x="4529552" y="6256634"/>
            <a:ext cx="3419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v</a:t>
            </a:r>
            <a:r>
              <a:rPr lang="cs-CZ" sz="2400" dirty="0" smtClean="0"/>
              <a:t>ážné poleptání kůže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1893110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3412" y="1417870"/>
            <a:ext cx="10515600" cy="831850"/>
          </a:xfrm>
        </p:spPr>
        <p:txBody>
          <a:bodyPr/>
          <a:lstStyle/>
          <a:p>
            <a:r>
              <a:rPr lang="cs-CZ" dirty="0" smtClean="0"/>
              <a:t>s kyselinami reagují dokonce i některé kovy</a:t>
            </a:r>
            <a:endParaRPr lang="cs-CZ" baseline="30000" dirty="0"/>
          </a:p>
        </p:txBody>
      </p:sp>
      <p:pic>
        <p:nvPicPr>
          <p:cNvPr id="4" name="gEqHJ1tomnk"/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819400" y="2249720"/>
            <a:ext cx="6667500" cy="3750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82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3412" y="1417870"/>
            <a:ext cx="10515600" cy="831850"/>
          </a:xfrm>
        </p:spPr>
        <p:txBody>
          <a:bodyPr/>
          <a:lstStyle/>
          <a:p>
            <a:r>
              <a:rPr lang="cs-CZ" dirty="0"/>
              <a:t>j</a:t>
            </a:r>
            <a:r>
              <a:rPr lang="cs-CZ" dirty="0" smtClean="0"/>
              <a:t>edná se o významné a nenahraditelné sloučeniny</a:t>
            </a:r>
            <a:endParaRPr lang="cs-CZ" baseline="30000" dirty="0"/>
          </a:p>
        </p:txBody>
      </p:sp>
      <p:sp>
        <p:nvSpPr>
          <p:cNvPr id="10" name="TextovéPole 9"/>
          <p:cNvSpPr txBox="1"/>
          <p:nvPr/>
        </p:nvSpPr>
        <p:spPr>
          <a:xfrm>
            <a:off x="4847052" y="6396335"/>
            <a:ext cx="3419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l</a:t>
            </a:r>
            <a:r>
              <a:rPr lang="cs-CZ" sz="2400" dirty="0" smtClean="0"/>
              <a:t>idský žaludek</a:t>
            </a:r>
            <a:endParaRPr lang="cs-CZ" sz="24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762" y="2218034"/>
            <a:ext cx="6619875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073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Kyseliny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3412" y="1417870"/>
            <a:ext cx="10720388" cy="34335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3200" dirty="0" smtClean="0"/>
              <a:t>V běžném životě si spojujeme kyselost s chutí. V chemii se kyselost spojuje s vlastností látek odštěpovat v roztocích vodíkový kation H+. Sloučeniny s </a:t>
            </a:r>
            <a:r>
              <a:rPr lang="cs-CZ" sz="3200" dirty="0"/>
              <a:t>touto schopností nazýváme </a:t>
            </a:r>
            <a:r>
              <a:rPr lang="cs-CZ" sz="3200" dirty="0" smtClean="0"/>
              <a:t>kyselinami</a:t>
            </a:r>
            <a:r>
              <a:rPr lang="cs-CZ" sz="3200" dirty="0"/>
              <a:t>.</a:t>
            </a:r>
          </a:p>
          <a:p>
            <a:pPr marL="0" indent="0">
              <a:buNone/>
            </a:pPr>
            <a:r>
              <a:rPr lang="cs-CZ" sz="3200" dirty="0" smtClean="0"/>
              <a:t>Vodíkový kation je vysoce reaktivní částice. Řada kyselin tak dokáže denaturovat (srážet) bílkoviny či leptat kovy. Kyseliny patří </a:t>
            </a:r>
            <a:r>
              <a:rPr lang="cs-CZ" sz="3200" dirty="0"/>
              <a:t>k důležitým a nenahraditelným sloučeninám.</a:t>
            </a:r>
          </a:p>
        </p:txBody>
      </p:sp>
    </p:spTree>
    <p:extLst>
      <p:ext uri="{BB962C8B-B14F-4D97-AF65-F5344CB8AC3E}">
        <p14:creationId xmlns:p14="http://schemas.microsoft.com/office/powerpoint/2010/main" val="140532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Zásady pro práci s kyselinami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3412" y="1417870"/>
            <a:ext cx="10720388" cy="3433530"/>
          </a:xfrm>
        </p:spPr>
        <p:txBody>
          <a:bodyPr>
            <a:normAutofit/>
          </a:bodyPr>
          <a:lstStyle/>
          <a:p>
            <a:r>
              <a:rPr lang="cs-CZ" sz="3200" dirty="0"/>
              <a:t>p</a:t>
            </a:r>
            <a:r>
              <a:rPr lang="cs-CZ" sz="3200" dirty="0" smtClean="0"/>
              <a:t>ři ředění lijeme kyselinu do vody, nikdy ne naopak</a:t>
            </a:r>
            <a:endParaRPr lang="cs-CZ" sz="32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0375" y="2249487"/>
            <a:ext cx="6191250" cy="393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23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Zásady pro práci s kyselinami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3412" y="1417870"/>
            <a:ext cx="10720388" cy="3433530"/>
          </a:xfrm>
        </p:spPr>
        <p:txBody>
          <a:bodyPr>
            <a:normAutofit/>
          </a:bodyPr>
          <a:lstStyle/>
          <a:p>
            <a:r>
              <a:rPr lang="cs-CZ" sz="3200" dirty="0"/>
              <a:t>v</a:t>
            </a:r>
            <a:r>
              <a:rPr lang="cs-CZ" sz="3200" dirty="0" smtClean="0"/>
              <a:t>ždy používáme ochranné prostředky (brýle, rukavice)</a:t>
            </a:r>
            <a:endParaRPr lang="cs-CZ" sz="32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575" y="2244725"/>
            <a:ext cx="5505450" cy="4019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90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61937"/>
            <a:ext cx="10515600" cy="1325563"/>
          </a:xfrm>
        </p:spPr>
        <p:txBody>
          <a:bodyPr/>
          <a:lstStyle/>
          <a:p>
            <a:pPr algn="ctr"/>
            <a:r>
              <a:rPr lang="cs-CZ" b="1" dirty="0" smtClean="0"/>
              <a:t>Zásady pro práci s kyselinami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33412" y="1417870"/>
            <a:ext cx="10720388" cy="3433530"/>
          </a:xfrm>
        </p:spPr>
        <p:txBody>
          <a:bodyPr>
            <a:normAutofit/>
          </a:bodyPr>
          <a:lstStyle/>
          <a:p>
            <a:r>
              <a:rPr lang="cs-CZ" sz="3200" dirty="0"/>
              <a:t>o</a:t>
            </a:r>
            <a:r>
              <a:rPr lang="cs-CZ" sz="3200" dirty="0" smtClean="0"/>
              <a:t>plachovat poškozené místo vlažnou vodou</a:t>
            </a:r>
            <a:endParaRPr lang="cs-CZ" sz="3200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2225908"/>
            <a:ext cx="6781800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202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Otázky na závěr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4000" dirty="0" smtClean="0"/>
              <a:t>Nearpod.com, kód: </a:t>
            </a:r>
            <a:r>
              <a:rPr lang="cs-CZ" sz="4000" b="1" dirty="0" smtClean="0"/>
              <a:t>PSF9Z</a:t>
            </a:r>
          </a:p>
          <a:p>
            <a:endParaRPr lang="cs-CZ" dirty="0"/>
          </a:p>
          <a:p>
            <a:r>
              <a:rPr lang="cs-CZ" dirty="0" smtClean="0"/>
              <a:t>Jaká částice dělá kyselinu kyselinou?</a:t>
            </a:r>
          </a:p>
          <a:p>
            <a:r>
              <a:rPr lang="cs-CZ" dirty="0" smtClean="0"/>
              <a:t>Jaká je důležité pravidlo pro ředění kyselin?</a:t>
            </a:r>
          </a:p>
        </p:txBody>
      </p:sp>
    </p:spTree>
    <p:extLst>
      <p:ext uri="{BB962C8B-B14F-4D97-AF65-F5344CB8AC3E}">
        <p14:creationId xmlns:p14="http://schemas.microsoft.com/office/powerpoint/2010/main" val="224924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608</Words>
  <Application>Microsoft Office PowerPoint</Application>
  <PresentationFormat>Širokoúhlá obrazovka</PresentationFormat>
  <Paragraphs>90</Paragraphs>
  <Slides>16</Slides>
  <Notes>15</Notes>
  <HiddenSlides>0</HiddenSlides>
  <MMClips>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Motiv Office</vt:lpstr>
      <vt:lpstr>Kyseliny</vt:lpstr>
      <vt:lpstr>Kyseliny</vt:lpstr>
      <vt:lpstr>Kyseliny</vt:lpstr>
      <vt:lpstr>Kyseliny</vt:lpstr>
      <vt:lpstr>Kyseliny</vt:lpstr>
      <vt:lpstr>Kyseliny</vt:lpstr>
      <vt:lpstr>Kyseliny</vt:lpstr>
      <vt:lpstr>Kyseliny</vt:lpstr>
      <vt:lpstr>Kyseliny</vt:lpstr>
      <vt:lpstr>Kyseliny</vt:lpstr>
      <vt:lpstr>Kyseliny</vt:lpstr>
      <vt:lpstr>Kyseliny</vt:lpstr>
      <vt:lpstr>Zásady pro práci s kyselinami</vt:lpstr>
      <vt:lpstr>Zásady pro práci s kyselinami</vt:lpstr>
      <vt:lpstr>Zásady pro práci s kyselinami</vt:lpstr>
      <vt:lpstr>Otázky na závěr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Kyseliny</dc:title>
  <dc:creator>Admin</dc:creator>
  <cp:lastModifiedBy>Admin</cp:lastModifiedBy>
  <cp:revision>15</cp:revision>
  <dcterms:created xsi:type="dcterms:W3CDTF">2021-05-30T18:45:29Z</dcterms:created>
  <dcterms:modified xsi:type="dcterms:W3CDTF">2021-06-06T20:35:46Z</dcterms:modified>
</cp:coreProperties>
</file>