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1" r:id="rId4"/>
    <p:sldId id="258" r:id="rId5"/>
    <p:sldId id="260" r:id="rId6"/>
    <p:sldId id="263" r:id="rId7"/>
    <p:sldId id="264" r:id="rId8"/>
    <p:sldId id="265" r:id="rId9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8FAB-F034-478B-B7C8-3477B9CFFBE3}" type="datetimeFigureOut">
              <a:rPr lang="cs-CZ" smtClean="0"/>
              <a:t>06.02.2022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F70B-8E1B-4058-A022-63EFF826A6B7}" type="slidenum">
              <a:rPr lang="cs-CZ" smtClean="0"/>
              <a:t>‹#›</a:t>
            </a:fld>
            <a:endParaRPr lang="cs-CZ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7540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8FAB-F034-478B-B7C8-3477B9CFFBE3}" type="datetimeFigureOut">
              <a:rPr lang="cs-CZ" smtClean="0"/>
              <a:t>06.02.2022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F70B-8E1B-4058-A022-63EFF826A6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0361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8FAB-F034-478B-B7C8-3477B9CFFBE3}" type="datetimeFigureOut">
              <a:rPr lang="cs-CZ" smtClean="0"/>
              <a:t>06.02.2022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F70B-8E1B-4058-A022-63EFF826A6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68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8FAB-F034-478B-B7C8-3477B9CFFBE3}" type="datetimeFigureOut">
              <a:rPr lang="cs-CZ" smtClean="0"/>
              <a:t>06.02.2022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F70B-8E1B-4058-A022-63EFF826A6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9916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8FAB-F034-478B-B7C8-3477B9CFFBE3}" type="datetimeFigureOut">
              <a:rPr lang="cs-CZ" smtClean="0"/>
              <a:t>06.02.2022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F70B-8E1B-4058-A022-63EFF826A6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2497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8FAB-F034-478B-B7C8-3477B9CFFBE3}" type="datetimeFigureOut">
              <a:rPr lang="cs-CZ" smtClean="0"/>
              <a:t>06.02.2022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F70B-8E1B-4058-A022-63EFF826A6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59047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8FAB-F034-478B-B7C8-3477B9CFFBE3}" type="datetimeFigureOut">
              <a:rPr lang="cs-CZ" smtClean="0"/>
              <a:t>06.02.2022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F70B-8E1B-4058-A022-63EFF826A6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2736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8FAB-F034-478B-B7C8-3477B9CFFBE3}" type="datetimeFigureOut">
              <a:rPr lang="cs-CZ" smtClean="0"/>
              <a:t>06.02.2022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F70B-8E1B-4058-A022-63EFF826A6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2570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8FAB-F034-478B-B7C8-3477B9CFFBE3}" type="datetimeFigureOut">
              <a:rPr lang="cs-CZ" smtClean="0"/>
              <a:t>06.02.2022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F70B-8E1B-4058-A022-63EFF826A6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6561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8FAB-F034-478B-B7C8-3477B9CFFBE3}" type="datetimeFigureOut">
              <a:rPr lang="cs-CZ" smtClean="0"/>
              <a:t>06.02.2022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F70B-8E1B-4058-A022-63EFF826A6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7930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8FAB-F034-478B-B7C8-3477B9CFFBE3}" type="datetimeFigureOut">
              <a:rPr lang="cs-CZ" smtClean="0"/>
              <a:t>06.02.2022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F70B-8E1B-4058-A022-63EFF826A6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48545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8FAB-F034-478B-B7C8-3477B9CFFBE3}" type="datetimeFigureOut">
              <a:rPr lang="cs-CZ" smtClean="0"/>
              <a:t>06.02.2022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F70B-8E1B-4058-A022-63EFF826A6B7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222428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8FAB-F034-478B-B7C8-3477B9CFFBE3}" type="datetimeFigureOut">
              <a:rPr lang="cs-CZ" smtClean="0"/>
              <a:t>06.02.2022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F70B-8E1B-4058-A022-63EFF826A6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2955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8FAB-F034-478B-B7C8-3477B9CFFBE3}" type="datetimeFigureOut">
              <a:rPr lang="cs-CZ" smtClean="0"/>
              <a:t>06.02.2022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F70B-8E1B-4058-A022-63EFF826A6B7}" type="slidenum">
              <a:rPr lang="cs-CZ" smtClean="0"/>
              <a:t>‹#›</a:t>
            </a:fld>
            <a:endParaRPr lang="cs-CZ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79569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8FAB-F034-478B-B7C8-3477B9CFFBE3}" type="datetimeFigureOut">
              <a:rPr lang="cs-CZ" smtClean="0"/>
              <a:t>06.02.2022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F70B-8E1B-4058-A022-63EFF826A6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7352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8FAB-F034-478B-B7C8-3477B9CFFBE3}" type="datetimeFigureOut">
              <a:rPr lang="cs-CZ" smtClean="0"/>
              <a:t>06.02.2022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F70B-8E1B-4058-A022-63EFF826A6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1637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08FAB-F034-478B-B7C8-3477B9CFFBE3}" type="datetimeFigureOut">
              <a:rPr lang="cs-CZ" smtClean="0"/>
              <a:t>06.02.2022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A4F70B-8E1B-4058-A022-63EFF826A6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5762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2D08FAB-F034-478B-B7C8-3477B9CFFBE3}" type="datetimeFigureOut">
              <a:rPr lang="cs-CZ" smtClean="0"/>
              <a:t>06.02.2022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1A4F70B-8E1B-4058-A022-63EFF826A6B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60795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42725" cy="6971303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3195781" y="2608488"/>
            <a:ext cx="65855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2</a:t>
            </a:r>
            <a:r>
              <a:rPr lang="cs-CZ" sz="3600" b="1" dirty="0" smtClean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. </a:t>
            </a:r>
            <a:r>
              <a:rPr lang="cs-CZ" sz="3600" b="1" dirty="0" smtClean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týden: </a:t>
            </a:r>
            <a:r>
              <a:rPr lang="cs-CZ" sz="3600" b="1" dirty="0" smtClean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7.2</a:t>
            </a:r>
            <a:r>
              <a:rPr lang="cs-CZ" sz="3600" b="1" dirty="0" smtClean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. – </a:t>
            </a:r>
            <a:r>
              <a:rPr lang="cs-CZ" sz="3600" b="1" dirty="0" smtClean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11.2</a:t>
            </a:r>
            <a:r>
              <a:rPr lang="cs-CZ" sz="3600" b="1" dirty="0" smtClean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.:</a:t>
            </a:r>
          </a:p>
          <a:p>
            <a:r>
              <a:rPr lang="cs-CZ" sz="3600" b="1" dirty="0" smtClean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Kružnice, kruh a přímka</a:t>
            </a:r>
          </a:p>
          <a:p>
            <a:r>
              <a:rPr lang="cs-CZ" sz="3600" b="1" dirty="0" smtClean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Mnohočleny – důležité pojmy</a:t>
            </a:r>
          </a:p>
          <a:p>
            <a:r>
              <a:rPr lang="cs-CZ" sz="3600" b="1" dirty="0" smtClean="0">
                <a:solidFill>
                  <a:schemeClr val="accent5">
                    <a:lumMod val="50000"/>
                  </a:schemeClr>
                </a:solidFill>
                <a:latin typeface="Garamond" panose="02020404030301010803" pitchFamily="18" charset="0"/>
              </a:rPr>
              <a:t>Mnohočleny – sčítání a odčítání</a:t>
            </a:r>
            <a:endParaRPr lang="cs-CZ" sz="3600" b="1" dirty="0">
              <a:solidFill>
                <a:schemeClr val="accent5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114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>
            <a:spLocks noGrp="1"/>
          </p:cNvSpPr>
          <p:nvPr>
            <p:ph type="title"/>
          </p:nvPr>
        </p:nvSpPr>
        <p:spPr>
          <a:xfrm>
            <a:off x="684211" y="303259"/>
            <a:ext cx="11138334" cy="1507067"/>
          </a:xfrm>
        </p:spPr>
        <p:txBody>
          <a:bodyPr>
            <a:normAutofit/>
          </a:bodyPr>
          <a:lstStyle/>
          <a:p>
            <a:pPr algn="ctr"/>
            <a:r>
              <a:rPr lang="cs-CZ" dirty="0">
                <a:solidFill>
                  <a:schemeClr val="tx2">
                    <a:lumMod val="60000"/>
                    <a:lumOff val="40000"/>
                  </a:schemeClr>
                </a:solidFill>
                <a:latin typeface="Garamond" panose="02020404030301010803" pitchFamily="18" charset="0"/>
              </a:rPr>
              <a:t>Pokud jsi v karanténě, izolaci, </a:t>
            </a:r>
            <a:r>
              <a:rPr lang="cs-CZ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Garamond" panose="02020404030301010803" pitchFamily="18" charset="0"/>
              </a:rPr>
              <a:t>nemocný/á nebo na dovolené</a:t>
            </a:r>
            <a:endParaRPr lang="cs-CZ" dirty="0">
              <a:solidFill>
                <a:schemeClr val="tx2">
                  <a:lumMod val="60000"/>
                  <a:lumOff val="4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6" name="Zástupný symbol pro obsah 2"/>
          <p:cNvSpPr>
            <a:spLocks noGrp="1"/>
          </p:cNvSpPr>
          <p:nvPr>
            <p:ph sz="half" idx="2"/>
          </p:nvPr>
        </p:nvSpPr>
        <p:spPr>
          <a:xfrm>
            <a:off x="582614" y="2384714"/>
            <a:ext cx="9863714" cy="3616325"/>
          </a:xfrm>
        </p:spPr>
        <p:txBody>
          <a:bodyPr>
            <a:normAutofit fontScale="85000" lnSpcReduction="20000"/>
          </a:bodyPr>
          <a:lstStyle/>
          <a:p>
            <a:r>
              <a:rPr lang="cs-CZ" dirty="0">
                <a:latin typeface="Garamond" panose="02020404030301010803" pitchFamily="18" charset="0"/>
              </a:rPr>
              <a:t>Udělej si týdenní domácí úkol</a:t>
            </a:r>
          </a:p>
          <a:p>
            <a:r>
              <a:rPr lang="cs-CZ" dirty="0">
                <a:latin typeface="Garamond" panose="02020404030301010803" pitchFamily="18" charset="0"/>
              </a:rPr>
              <a:t>Od spolužáka zjisti, co děláme ve škole, případně se zeptej mě, paní učitelky – v chatu v </a:t>
            </a:r>
            <a:r>
              <a:rPr lang="cs-CZ" dirty="0" err="1">
                <a:latin typeface="Garamond" panose="02020404030301010803" pitchFamily="18" charset="0"/>
              </a:rPr>
              <a:t>Teams</a:t>
            </a:r>
            <a:endParaRPr lang="cs-CZ" dirty="0">
              <a:latin typeface="Garamond" panose="02020404030301010803" pitchFamily="18" charset="0"/>
            </a:endParaRPr>
          </a:p>
          <a:p>
            <a:r>
              <a:rPr lang="cs-CZ" dirty="0">
                <a:latin typeface="Garamond" panose="02020404030301010803" pitchFamily="18" charset="0"/>
              </a:rPr>
              <a:t>Sleduj materiály, které se průběžně objevují v </a:t>
            </a:r>
            <a:r>
              <a:rPr lang="cs-CZ" dirty="0" err="1">
                <a:latin typeface="Garamond" panose="02020404030301010803" pitchFamily="18" charset="0"/>
              </a:rPr>
              <a:t>Teams</a:t>
            </a:r>
            <a:r>
              <a:rPr lang="cs-CZ" dirty="0">
                <a:latin typeface="Garamond" panose="02020404030301010803" pitchFamily="18" charset="0"/>
              </a:rPr>
              <a:t> (v souborech, v aktuálním měsíci a týdnu) a doma si je </a:t>
            </a:r>
            <a:r>
              <a:rPr lang="cs-CZ" dirty="0" smtClean="0">
                <a:latin typeface="Garamond" panose="02020404030301010803" pitchFamily="18" charset="0"/>
              </a:rPr>
              <a:t>vypracuj</a:t>
            </a:r>
          </a:p>
          <a:p>
            <a:r>
              <a:rPr lang="cs-CZ" dirty="0" smtClean="0">
                <a:latin typeface="Garamond" panose="02020404030301010803" pitchFamily="18" charset="0"/>
              </a:rPr>
              <a:t>V pátek se v souborech objeví dokument „pro ty, kteří nebyli ve škole“ – zkontroluj podle něj, jestli jsi udělal/a všechnu potřebnou práci</a:t>
            </a:r>
            <a:endParaRPr lang="cs-CZ" dirty="0">
              <a:latin typeface="Garamond" panose="02020404030301010803" pitchFamily="18" charset="0"/>
            </a:endParaRPr>
          </a:p>
          <a:p>
            <a:r>
              <a:rPr lang="cs-CZ" dirty="0">
                <a:solidFill>
                  <a:schemeClr val="tx2">
                    <a:lumMod val="60000"/>
                    <a:lumOff val="40000"/>
                  </a:schemeClr>
                </a:solidFill>
                <a:latin typeface="Garamond" panose="02020404030301010803" pitchFamily="18" charset="0"/>
              </a:rPr>
              <a:t>Do zadání v </a:t>
            </a:r>
            <a:r>
              <a:rPr lang="cs-CZ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Garamond" panose="02020404030301010803" pitchFamily="18" charset="0"/>
              </a:rPr>
              <a:t>Teams</a:t>
            </a:r>
            <a:r>
              <a:rPr lang="cs-CZ" dirty="0">
                <a:solidFill>
                  <a:schemeClr val="tx2">
                    <a:lumMod val="60000"/>
                    <a:lumOff val="40000"/>
                  </a:schemeClr>
                </a:solidFill>
                <a:latin typeface="Garamond" panose="02020404030301010803" pitchFamily="18" charset="0"/>
              </a:rPr>
              <a:t> odevzdej vše, co jsi tento týden doma udělal/a</a:t>
            </a:r>
          </a:p>
          <a:p>
            <a:r>
              <a:rPr lang="cs-CZ" dirty="0">
                <a:latin typeface="Garamond" panose="02020404030301010803" pitchFamily="18" charset="0"/>
              </a:rPr>
              <a:t>Pokud jsi něčemu neporozuměl/a, poznamenej si do sešitu, čemu konkrétně nerozumíš, vyfoť a odevzdej to též</a:t>
            </a:r>
          </a:p>
          <a:p>
            <a:r>
              <a:rPr lang="cs-CZ" dirty="0">
                <a:latin typeface="Garamond" panose="02020404030301010803" pitchFamily="18" charset="0"/>
              </a:rPr>
              <a:t>Napiš mi v </a:t>
            </a:r>
            <a:r>
              <a:rPr lang="cs-CZ" dirty="0" err="1">
                <a:latin typeface="Garamond" panose="02020404030301010803" pitchFamily="18" charset="0"/>
              </a:rPr>
              <a:t>Teams</a:t>
            </a:r>
            <a:r>
              <a:rPr lang="cs-CZ" dirty="0">
                <a:latin typeface="Garamond" panose="02020404030301010803" pitchFamily="18" charset="0"/>
              </a:rPr>
              <a:t>, pokud ti můžu s něčím pomoci!</a:t>
            </a:r>
          </a:p>
          <a:p>
            <a:r>
              <a:rPr lang="cs-CZ" b="1" dirty="0">
                <a:solidFill>
                  <a:schemeClr val="tx2">
                    <a:lumMod val="60000"/>
                    <a:lumOff val="40000"/>
                  </a:schemeClr>
                </a:solidFill>
                <a:latin typeface="Garamond" panose="02020404030301010803" pitchFamily="18" charset="0"/>
              </a:rPr>
              <a:t>Napiš mi i v případě, že ti není dobře a na matiku tento týden nemáš sílu – domluvíme se na termínu, kdy úkoly odevzdáš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62995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83627" y="299380"/>
            <a:ext cx="8534400" cy="1507067"/>
          </a:xfrm>
        </p:spPr>
        <p:txBody>
          <a:bodyPr/>
          <a:lstStyle/>
          <a:p>
            <a:r>
              <a:rPr lang="cs-CZ" dirty="0" smtClean="0"/>
              <a:t>Cíle týdne a týdenní úkol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83627" y="2221992"/>
            <a:ext cx="4937655" cy="3615267"/>
          </a:xfrm>
        </p:spPr>
        <p:txBody>
          <a:bodyPr/>
          <a:lstStyle/>
          <a:p>
            <a:r>
              <a:rPr lang="cs-CZ" dirty="0" smtClean="0">
                <a:solidFill>
                  <a:schemeClr val="bg1"/>
                </a:solidFill>
                <a:latin typeface="Garamond" panose="02020404030301010803" pitchFamily="18" charset="0"/>
              </a:rPr>
              <a:t>Zjednoduším mnohočlen sčítáním a odčítáním jeho členů</a:t>
            </a:r>
            <a:endParaRPr lang="cs-CZ" dirty="0" smtClean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r>
              <a:rPr lang="cs-CZ" dirty="0" smtClean="0">
                <a:solidFill>
                  <a:schemeClr val="bg1"/>
                </a:solidFill>
                <a:latin typeface="Garamond" panose="02020404030301010803" pitchFamily="18" charset="0"/>
              </a:rPr>
              <a:t>Vysvětlím, co je tečna, sečna, vnější přímka a tětiva kružnice a načrtnu je</a:t>
            </a:r>
            <a:endParaRPr lang="cs-CZ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84670" y="1584684"/>
            <a:ext cx="4934479" cy="3615266"/>
          </a:xfrm>
        </p:spPr>
        <p:txBody>
          <a:bodyPr/>
          <a:lstStyle/>
          <a:p>
            <a:r>
              <a:rPr lang="cs-CZ" dirty="0" smtClean="0">
                <a:latin typeface="Garamond" panose="02020404030301010803" pitchFamily="18" charset="0"/>
              </a:rPr>
              <a:t>Další výběr úloh z </a:t>
            </a:r>
            <a:r>
              <a:rPr lang="cs-CZ" dirty="0" err="1" smtClean="0">
                <a:latin typeface="Garamond" panose="02020404030301010803" pitchFamily="18" charset="0"/>
              </a:rPr>
              <a:t>přijímačkových</a:t>
            </a:r>
            <a:r>
              <a:rPr lang="cs-CZ" dirty="0" smtClean="0">
                <a:latin typeface="Garamond" panose="02020404030301010803" pitchFamily="18" charset="0"/>
              </a:rPr>
              <a:t> testů – zadání dostaneš ve škole a je k dispozici i v souborech v </a:t>
            </a:r>
            <a:r>
              <a:rPr lang="cs-CZ" dirty="0" err="1" smtClean="0">
                <a:latin typeface="Garamond" panose="02020404030301010803" pitchFamily="18" charset="0"/>
              </a:rPr>
              <a:t>Teams</a:t>
            </a:r>
            <a:endParaRPr lang="cs-CZ" dirty="0" smtClean="0">
              <a:latin typeface="Garamond" panose="02020404030301010803" pitchFamily="18" charset="0"/>
            </a:endParaRPr>
          </a:p>
          <a:p>
            <a:r>
              <a:rPr lang="cs-CZ" dirty="0" smtClean="0">
                <a:latin typeface="Garamond" panose="02020404030301010803" pitchFamily="18" charset="0"/>
              </a:rPr>
              <a:t>Vypracované řešení nezapomeň zkontrolovat podle správného řešení, které bude od </a:t>
            </a:r>
            <a:r>
              <a:rPr lang="cs-CZ" dirty="0" smtClean="0">
                <a:latin typeface="Garamond" panose="02020404030301010803" pitchFamily="18" charset="0"/>
              </a:rPr>
              <a:t>čtvrtečního odpoledne k dispozici </a:t>
            </a:r>
            <a:r>
              <a:rPr lang="cs-CZ" dirty="0" smtClean="0">
                <a:latin typeface="Garamond" panose="02020404030301010803" pitchFamily="18" charset="0"/>
              </a:rPr>
              <a:t>v </a:t>
            </a:r>
            <a:r>
              <a:rPr lang="cs-CZ" dirty="0" err="1" smtClean="0">
                <a:latin typeface="Garamond" panose="02020404030301010803" pitchFamily="18" charset="0"/>
              </a:rPr>
              <a:t>Teams</a:t>
            </a:r>
            <a:endParaRPr lang="cs-CZ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358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4212" y="685800"/>
            <a:ext cx="4414261" cy="5308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000" dirty="0" smtClean="0">
                <a:solidFill>
                  <a:srgbClr val="FFC000"/>
                </a:solidFill>
                <a:latin typeface="Garamond" panose="02020404030301010803" pitchFamily="18" charset="0"/>
              </a:rPr>
              <a:t>1. hodina týdne</a:t>
            </a:r>
          </a:p>
          <a:p>
            <a:pPr marL="0" indent="0">
              <a:buNone/>
            </a:pPr>
            <a:r>
              <a:rPr lang="cs-CZ" sz="4000" dirty="0" smtClean="0">
                <a:solidFill>
                  <a:srgbClr val="FFC000"/>
                </a:solidFill>
                <a:latin typeface="Garamond" panose="02020404030301010803" pitchFamily="18" charset="0"/>
              </a:rPr>
              <a:t>MNOHOČLENY</a:t>
            </a:r>
          </a:p>
          <a:p>
            <a:pPr marL="0" indent="0">
              <a:buNone/>
            </a:pPr>
            <a:r>
              <a:rPr lang="cs-CZ" sz="4000" b="1" dirty="0" smtClean="0">
                <a:solidFill>
                  <a:srgbClr val="FFC000"/>
                </a:solidFill>
                <a:latin typeface="Garamond" panose="02020404030301010803" pitchFamily="18" charset="0"/>
              </a:rPr>
              <a:t>Nezapomeň na pracovní sešit</a:t>
            </a:r>
            <a:endParaRPr lang="cs-CZ" sz="4000" b="1" dirty="0" smtClean="0">
              <a:solidFill>
                <a:srgbClr val="FFC000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736318" y="2294466"/>
            <a:ext cx="3657600" cy="2091267"/>
          </a:xfrm>
        </p:spPr>
        <p:txBody>
          <a:bodyPr>
            <a:noAutofit/>
          </a:bodyPr>
          <a:lstStyle/>
          <a:p>
            <a:r>
              <a:rPr lang="cs-CZ" sz="2000" dirty="0" smtClean="0">
                <a:latin typeface="Garamond" panose="02020404030301010803" pitchFamily="18" charset="0"/>
              </a:rPr>
              <a:t>Ujasníme si a procvičíme pojmy při práci s mnohočleny</a:t>
            </a:r>
          </a:p>
          <a:p>
            <a:endParaRPr lang="cs-CZ" sz="2000" dirty="0">
              <a:latin typeface="Garamond" panose="02020404030301010803" pitchFamily="18" charset="0"/>
            </a:endParaRPr>
          </a:p>
          <a:p>
            <a:r>
              <a:rPr lang="cs-CZ" sz="2000" dirty="0" smtClean="0">
                <a:latin typeface="Garamond" panose="02020404030301010803" pitchFamily="18" charset="0"/>
              </a:rPr>
              <a:t>Procvičíme zkrácené zápisy mnohočlenů</a:t>
            </a:r>
            <a:endParaRPr lang="cs-CZ" sz="2000" dirty="0" smtClean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04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4212" y="685800"/>
            <a:ext cx="4414261" cy="5308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000" dirty="0">
                <a:solidFill>
                  <a:srgbClr val="FFC000"/>
                </a:solidFill>
                <a:latin typeface="Garamond" panose="02020404030301010803" pitchFamily="18" charset="0"/>
              </a:rPr>
              <a:t>2</a:t>
            </a:r>
            <a:r>
              <a:rPr lang="cs-CZ" sz="4000" dirty="0" smtClean="0">
                <a:solidFill>
                  <a:srgbClr val="FFC000"/>
                </a:solidFill>
                <a:latin typeface="Garamond" panose="02020404030301010803" pitchFamily="18" charset="0"/>
              </a:rPr>
              <a:t>. hodina </a:t>
            </a:r>
            <a:r>
              <a:rPr lang="cs-CZ" sz="4000" dirty="0" smtClean="0">
                <a:solidFill>
                  <a:srgbClr val="FFC000"/>
                </a:solidFill>
                <a:latin typeface="Garamond" panose="02020404030301010803" pitchFamily="18" charset="0"/>
              </a:rPr>
              <a:t>týdne</a:t>
            </a:r>
          </a:p>
          <a:p>
            <a:pPr marL="0" indent="0">
              <a:buNone/>
            </a:pPr>
            <a:r>
              <a:rPr lang="cs-CZ" sz="4000" dirty="0" smtClean="0">
                <a:solidFill>
                  <a:srgbClr val="FFC000"/>
                </a:solidFill>
                <a:latin typeface="Garamond" panose="02020404030301010803" pitchFamily="18" charset="0"/>
              </a:rPr>
              <a:t>TEST</a:t>
            </a:r>
            <a:endParaRPr lang="cs-CZ" sz="4000" dirty="0" smtClean="0">
              <a:solidFill>
                <a:srgbClr val="FFC000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248382" y="1703092"/>
            <a:ext cx="3657600" cy="3274015"/>
          </a:xfrm>
        </p:spPr>
        <p:txBody>
          <a:bodyPr>
            <a:noAutofit/>
          </a:bodyPr>
          <a:lstStyle/>
          <a:p>
            <a:r>
              <a:rPr lang="cs-CZ" sz="2000" dirty="0" smtClean="0">
                <a:latin typeface="Garamond" panose="02020404030301010803" pitchFamily="18" charset="0"/>
              </a:rPr>
              <a:t>Test z lednového učiva</a:t>
            </a:r>
          </a:p>
          <a:p>
            <a:endParaRPr lang="cs-CZ" sz="2000" dirty="0">
              <a:latin typeface="Garamond" panose="02020404030301010803" pitchFamily="18" charset="0"/>
            </a:endParaRPr>
          </a:p>
          <a:p>
            <a:r>
              <a:rPr lang="cs-CZ" sz="2000" dirty="0" smtClean="0">
                <a:latin typeface="Garamond" panose="02020404030301010803" pitchFamily="18" charset="0"/>
              </a:rPr>
              <a:t>Projdi cíle jednotlivých lednových týdnů – jejich dosažení v testu ověříme</a:t>
            </a:r>
            <a:endParaRPr lang="cs-CZ" sz="20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3064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4212" y="685800"/>
            <a:ext cx="4414261" cy="5308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000" dirty="0">
                <a:solidFill>
                  <a:srgbClr val="FFC000"/>
                </a:solidFill>
                <a:latin typeface="Garamond" panose="02020404030301010803" pitchFamily="18" charset="0"/>
              </a:rPr>
              <a:t>3</a:t>
            </a:r>
            <a:r>
              <a:rPr lang="cs-CZ" sz="4000" dirty="0" smtClean="0">
                <a:solidFill>
                  <a:srgbClr val="FFC000"/>
                </a:solidFill>
                <a:latin typeface="Garamond" panose="02020404030301010803" pitchFamily="18" charset="0"/>
              </a:rPr>
              <a:t>. </a:t>
            </a:r>
            <a:r>
              <a:rPr lang="cs-CZ" sz="4000" dirty="0" smtClean="0">
                <a:solidFill>
                  <a:srgbClr val="FFC000"/>
                </a:solidFill>
                <a:latin typeface="Garamond" panose="02020404030301010803" pitchFamily="18" charset="0"/>
              </a:rPr>
              <a:t>hodina </a:t>
            </a:r>
            <a:r>
              <a:rPr lang="cs-CZ" sz="4000" dirty="0" smtClean="0">
                <a:solidFill>
                  <a:srgbClr val="FFC000"/>
                </a:solidFill>
                <a:latin typeface="Garamond" panose="02020404030301010803" pitchFamily="18" charset="0"/>
              </a:rPr>
              <a:t>týdne</a:t>
            </a:r>
          </a:p>
          <a:p>
            <a:pPr marL="0" indent="0">
              <a:buNone/>
            </a:pPr>
            <a:r>
              <a:rPr lang="cs-CZ" sz="4000" dirty="0" smtClean="0">
                <a:solidFill>
                  <a:srgbClr val="FFC000"/>
                </a:solidFill>
                <a:latin typeface="Garamond" panose="02020404030301010803" pitchFamily="18" charset="0"/>
              </a:rPr>
              <a:t>MNOHOČLENY</a:t>
            </a:r>
            <a:endParaRPr lang="cs-CZ" sz="4000" dirty="0" smtClean="0">
              <a:solidFill>
                <a:srgbClr val="FFC000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553182" y="2321928"/>
            <a:ext cx="3657600" cy="3274015"/>
          </a:xfrm>
        </p:spPr>
        <p:txBody>
          <a:bodyPr>
            <a:noAutofit/>
          </a:bodyPr>
          <a:lstStyle/>
          <a:p>
            <a:r>
              <a:rPr lang="cs-CZ" sz="2000" dirty="0" smtClean="0">
                <a:latin typeface="Garamond" panose="02020404030301010803" pitchFamily="18" charset="0"/>
              </a:rPr>
              <a:t>Začneme pracovat s mnohočleny – upravovat je na jednodušší tvar</a:t>
            </a:r>
          </a:p>
          <a:p>
            <a:endParaRPr lang="cs-CZ" sz="2000" dirty="0">
              <a:latin typeface="Garamond" panose="02020404030301010803" pitchFamily="18" charset="0"/>
            </a:endParaRPr>
          </a:p>
          <a:p>
            <a:r>
              <a:rPr lang="cs-CZ" sz="2000" dirty="0" smtClean="0">
                <a:latin typeface="Garamond" panose="02020404030301010803" pitchFamily="18" charset="0"/>
              </a:rPr>
              <a:t>Prvními úpravami budou sčítání a odčítání</a:t>
            </a:r>
            <a:endParaRPr lang="cs-CZ" sz="20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78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4212" y="685800"/>
            <a:ext cx="4414261" cy="5308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000" dirty="0">
                <a:solidFill>
                  <a:srgbClr val="FFC000"/>
                </a:solidFill>
                <a:latin typeface="Garamond" panose="02020404030301010803" pitchFamily="18" charset="0"/>
              </a:rPr>
              <a:t>4</a:t>
            </a:r>
            <a:r>
              <a:rPr lang="cs-CZ" sz="4000" dirty="0" smtClean="0">
                <a:solidFill>
                  <a:srgbClr val="FFC000"/>
                </a:solidFill>
                <a:latin typeface="Garamond" panose="02020404030301010803" pitchFamily="18" charset="0"/>
              </a:rPr>
              <a:t>. </a:t>
            </a:r>
            <a:r>
              <a:rPr lang="cs-CZ" sz="4000" dirty="0" smtClean="0">
                <a:solidFill>
                  <a:srgbClr val="FFC000"/>
                </a:solidFill>
                <a:latin typeface="Garamond" panose="02020404030301010803" pitchFamily="18" charset="0"/>
              </a:rPr>
              <a:t>hodina </a:t>
            </a:r>
            <a:r>
              <a:rPr lang="cs-CZ" sz="4000" dirty="0" smtClean="0">
                <a:solidFill>
                  <a:srgbClr val="FFC000"/>
                </a:solidFill>
                <a:latin typeface="Garamond" panose="02020404030301010803" pitchFamily="18" charset="0"/>
              </a:rPr>
              <a:t>týdne</a:t>
            </a:r>
          </a:p>
          <a:p>
            <a:pPr marL="0" indent="0">
              <a:buNone/>
            </a:pPr>
            <a:r>
              <a:rPr lang="cs-CZ" sz="4000" dirty="0" smtClean="0">
                <a:solidFill>
                  <a:srgbClr val="FFC000"/>
                </a:solidFill>
                <a:latin typeface="Garamond" panose="02020404030301010803" pitchFamily="18" charset="0"/>
              </a:rPr>
              <a:t>KOLO, KRUH A KRUŽNICE</a:t>
            </a:r>
            <a:endParaRPr lang="cs-CZ" sz="4000" dirty="0" smtClean="0">
              <a:solidFill>
                <a:srgbClr val="FFC000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553182" y="2321928"/>
            <a:ext cx="3657600" cy="3274015"/>
          </a:xfrm>
        </p:spPr>
        <p:txBody>
          <a:bodyPr>
            <a:noAutofit/>
          </a:bodyPr>
          <a:lstStyle/>
          <a:p>
            <a:r>
              <a:rPr lang="cs-CZ" sz="2000" dirty="0" smtClean="0">
                <a:latin typeface="Garamond" panose="02020404030301010803" pitchFamily="18" charset="0"/>
              </a:rPr>
              <a:t>Zabrousíme do historie – kdy bylo vynalezeno kolo a proč</a:t>
            </a:r>
          </a:p>
          <a:p>
            <a:endParaRPr lang="cs-CZ" sz="2000" dirty="0">
              <a:latin typeface="Garamond" panose="02020404030301010803" pitchFamily="18" charset="0"/>
            </a:endParaRPr>
          </a:p>
          <a:p>
            <a:r>
              <a:rPr lang="cs-CZ" sz="2000" dirty="0" smtClean="0">
                <a:latin typeface="Garamond" panose="02020404030301010803" pitchFamily="18" charset="0"/>
              </a:rPr>
              <a:t>Zavzpomínáme, co už o kruhu a kružnici víme a jak se liší</a:t>
            </a:r>
            <a:endParaRPr lang="cs-CZ" sz="20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06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84212" y="685800"/>
            <a:ext cx="4414261" cy="5308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4000" dirty="0">
                <a:solidFill>
                  <a:srgbClr val="FFC000"/>
                </a:solidFill>
                <a:latin typeface="Garamond" panose="02020404030301010803" pitchFamily="18" charset="0"/>
              </a:rPr>
              <a:t>5</a:t>
            </a:r>
            <a:r>
              <a:rPr lang="cs-CZ" sz="4000" dirty="0" smtClean="0">
                <a:solidFill>
                  <a:srgbClr val="FFC000"/>
                </a:solidFill>
                <a:latin typeface="Garamond" panose="02020404030301010803" pitchFamily="18" charset="0"/>
              </a:rPr>
              <a:t>. </a:t>
            </a:r>
            <a:r>
              <a:rPr lang="cs-CZ" sz="4000" dirty="0" smtClean="0">
                <a:solidFill>
                  <a:srgbClr val="FFC000"/>
                </a:solidFill>
                <a:latin typeface="Garamond" panose="02020404030301010803" pitchFamily="18" charset="0"/>
              </a:rPr>
              <a:t>hodina </a:t>
            </a:r>
            <a:r>
              <a:rPr lang="cs-CZ" sz="4000" dirty="0" smtClean="0">
                <a:solidFill>
                  <a:srgbClr val="FFC000"/>
                </a:solidFill>
                <a:latin typeface="Garamond" panose="02020404030301010803" pitchFamily="18" charset="0"/>
              </a:rPr>
              <a:t>týdne</a:t>
            </a:r>
          </a:p>
          <a:p>
            <a:pPr marL="0" indent="0">
              <a:buNone/>
            </a:pPr>
            <a:r>
              <a:rPr lang="cs-CZ" sz="4000" dirty="0" smtClean="0">
                <a:solidFill>
                  <a:srgbClr val="FFC000"/>
                </a:solidFill>
                <a:latin typeface="Garamond" panose="02020404030301010803" pitchFamily="18" charset="0"/>
              </a:rPr>
              <a:t>KRUŽNICE A PŘÍMKA</a:t>
            </a:r>
          </a:p>
          <a:p>
            <a:pPr marL="0" indent="0">
              <a:buNone/>
            </a:pPr>
            <a:r>
              <a:rPr lang="cs-CZ" sz="4000" b="1" dirty="0" smtClean="0">
                <a:solidFill>
                  <a:srgbClr val="FFC000"/>
                </a:solidFill>
                <a:latin typeface="Garamond" panose="02020404030301010803" pitchFamily="18" charset="0"/>
              </a:rPr>
              <a:t>Nezapomeň rýsovací potřeby a pracovní sešit</a:t>
            </a:r>
            <a:endParaRPr lang="cs-CZ" sz="4000" b="1" dirty="0" smtClean="0">
              <a:solidFill>
                <a:srgbClr val="FFC000"/>
              </a:solidFill>
              <a:latin typeface="Garamond" panose="02020404030301010803" pitchFamily="18" charset="0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553182" y="2321928"/>
            <a:ext cx="3657600" cy="3274015"/>
          </a:xfrm>
        </p:spPr>
        <p:txBody>
          <a:bodyPr>
            <a:noAutofit/>
          </a:bodyPr>
          <a:lstStyle/>
          <a:p>
            <a:r>
              <a:rPr lang="cs-CZ" sz="2000" dirty="0" smtClean="0">
                <a:latin typeface="Garamond" panose="02020404030301010803" pitchFamily="18" charset="0"/>
              </a:rPr>
              <a:t>Jaké vzájemné polohy můžou kružnice s přímkou nabývat?</a:t>
            </a:r>
          </a:p>
          <a:p>
            <a:endParaRPr lang="cs-CZ" sz="2000" dirty="0">
              <a:latin typeface="Garamond" panose="02020404030301010803" pitchFamily="18" charset="0"/>
            </a:endParaRPr>
          </a:p>
          <a:p>
            <a:r>
              <a:rPr lang="cs-CZ" sz="2000" dirty="0" smtClean="0">
                <a:latin typeface="Garamond" panose="02020404030301010803" pitchFamily="18" charset="0"/>
              </a:rPr>
              <a:t>Naučíme se nové pojmy</a:t>
            </a:r>
            <a:endParaRPr lang="cs-CZ" sz="2000" dirty="0"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161146"/>
      </p:ext>
    </p:extLst>
  </p:cSld>
  <p:clrMapOvr>
    <a:masterClrMapping/>
  </p:clrMapOvr>
</p:sld>
</file>

<file path=ppt/theme/theme1.xml><?xml version="1.0" encoding="utf-8"?>
<a:theme xmlns:a="http://schemas.openxmlformats.org/drawingml/2006/main" name="Řez">
  <a:themeElements>
    <a:clrScheme name="Modrá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Řez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Řez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154</TotalTime>
  <Words>367</Words>
  <Application>Microsoft Office PowerPoint</Application>
  <PresentationFormat>Širokoúhlá obrazovka</PresentationFormat>
  <Paragraphs>45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Century Gothic</vt:lpstr>
      <vt:lpstr>Garamond</vt:lpstr>
      <vt:lpstr>Wingdings 3</vt:lpstr>
      <vt:lpstr>Řez</vt:lpstr>
      <vt:lpstr>Prezentace aplikace PowerPoint</vt:lpstr>
      <vt:lpstr>Pokud jsi v karanténě, izolaci, nemocný/á nebo na dovolené</vt:lpstr>
      <vt:lpstr>Cíle týdne a týdenní úkol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Pařízková Ivana</dc:creator>
  <cp:lastModifiedBy>Pařízková Ivana</cp:lastModifiedBy>
  <cp:revision>12</cp:revision>
  <dcterms:created xsi:type="dcterms:W3CDTF">2022-01-30T05:45:16Z</dcterms:created>
  <dcterms:modified xsi:type="dcterms:W3CDTF">2022-02-06T21:27:12Z</dcterms:modified>
  <cp:contentStatus>Konečný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