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85" r:id="rId9"/>
    <p:sldId id="262" r:id="rId10"/>
    <p:sldId id="290" r:id="rId11"/>
    <p:sldId id="267" r:id="rId12"/>
    <p:sldId id="263" r:id="rId13"/>
    <p:sldId id="264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86" r:id="rId23"/>
    <p:sldId id="284" r:id="rId24"/>
    <p:sldId id="277" r:id="rId25"/>
    <p:sldId id="282" r:id="rId26"/>
    <p:sldId id="287" r:id="rId27"/>
    <p:sldId id="278" r:id="rId28"/>
    <p:sldId id="279" r:id="rId29"/>
    <p:sldId id="288" r:id="rId30"/>
    <p:sldId id="280" r:id="rId31"/>
    <p:sldId id="289" r:id="rId3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2" y="1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66EC0-00CF-421D-9D81-5D0AEB8F1FDE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0FA57-B7D3-4EF7-A755-4621BAB4B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3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0FA57-B7D3-4EF7-A755-4621BAB4BCA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0605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10FA57-B7D3-4EF7-A755-4621BAB4BCAE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6472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oramenný trojúhelní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úhlý trojúhelní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ovnoramenný trojúhelní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  <p:cxnSp>
        <p:nvCxnSpPr>
          <p:cNvPr id="11" name="Přímá spojnice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úhlý trojúhelní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Přímá spojnice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6C8CF09-DC03-4E79-9F1B-DFA3A0B6F8F3}" type="datetimeFigureOut">
              <a:rPr lang="cs-CZ" smtClean="0"/>
              <a:t>12. 8. 2015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EED17E5-2139-4799-8482-9003A65DB8A7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5400" dirty="0" smtClean="0">
                <a:ln w="6350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Impresionismus</a:t>
            </a:r>
            <a:endParaRPr lang="cs-CZ" sz="5400" dirty="0">
              <a:ln w="6350"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v</a:t>
            </a:r>
            <a:r>
              <a:rPr lang="cs-CZ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e výtvarném umění</a:t>
            </a:r>
            <a:endParaRPr lang="cs-CZ" dirty="0">
              <a:ln>
                <a:noFill/>
              </a:ln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6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128792" cy="5483687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bdélník 2"/>
          <p:cNvSpPr/>
          <p:nvPr/>
        </p:nvSpPr>
        <p:spPr>
          <a:xfrm>
            <a:off x="7452320" y="6252151"/>
            <a:ext cx="715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1</a:t>
            </a:r>
          </a:p>
        </p:txBody>
      </p:sp>
    </p:spTree>
    <p:extLst>
      <p:ext uri="{BB962C8B-B14F-4D97-AF65-F5344CB8AC3E}">
        <p14:creationId xmlns:p14="http://schemas.microsoft.com/office/powerpoint/2010/main" val="28832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Impresionismus</a:t>
            </a:r>
            <a:endParaRPr lang="cs-CZ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745888"/>
          </a:xfrm>
        </p:spPr>
        <p:txBody>
          <a:bodyPr/>
          <a:lstStyle/>
          <a:p>
            <a:r>
              <a:rPr lang="cs-CZ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1870-1886</a:t>
            </a:r>
            <a:endParaRPr lang="cs-CZ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cs-CZ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Francie – Paříž</a:t>
            </a:r>
          </a:p>
          <a:p>
            <a:r>
              <a:rPr lang="cs-CZ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8 výstav </a:t>
            </a:r>
            <a:r>
              <a:rPr lang="cs-CZ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1874-1886</a:t>
            </a:r>
            <a:endParaRPr lang="cs-CZ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cs-CZ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Název podle obrazu </a:t>
            </a:r>
          </a:p>
          <a:p>
            <a:pPr marL="64008" indent="0">
              <a:buNone/>
            </a:pPr>
            <a:r>
              <a:rPr lang="cs-CZ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Claude Monet – Dojem, východ slunce, 1872</a:t>
            </a:r>
            <a:endParaRPr lang="cs-CZ" sz="2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90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21729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pic>
        <p:nvPicPr>
          <p:cNvPr id="6" name="Zástupný symbol pro obrázek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65890"/>
            <a:ext cx="7200800" cy="5539078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4294967295"/>
          </p:nvPr>
        </p:nvSpPr>
        <p:spPr>
          <a:xfrm>
            <a:off x="827584" y="6021288"/>
            <a:ext cx="7334250" cy="685800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cs-CZ" dirty="0"/>
              <a:t>Claude Monet</a:t>
            </a:r>
            <a:br>
              <a:rPr lang="cs-CZ" dirty="0"/>
            </a:br>
            <a:r>
              <a:rPr lang="cs-CZ" dirty="0"/>
              <a:t>Dojem, východ slunce, 1872</a:t>
            </a:r>
          </a:p>
        </p:txBody>
      </p:sp>
      <p:sp>
        <p:nvSpPr>
          <p:cNvPr id="3" name="Obdélník 2"/>
          <p:cNvSpPr/>
          <p:nvPr/>
        </p:nvSpPr>
        <p:spPr>
          <a:xfrm>
            <a:off x="7385132" y="5929535"/>
            <a:ext cx="715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1</a:t>
            </a:r>
          </a:p>
        </p:txBody>
      </p:sp>
    </p:spTree>
    <p:extLst>
      <p:ext uri="{BB962C8B-B14F-4D97-AF65-F5344CB8AC3E}">
        <p14:creationId xmlns:p14="http://schemas.microsoft.com/office/powerpoint/2010/main" val="304384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Hlavní znaky</a:t>
            </a:r>
            <a:endParaRPr lang="cs-CZ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96544"/>
          </a:xfrm>
        </p:spPr>
        <p:txBody>
          <a:bodyPr>
            <a:normAutofit fontScale="92500" lnSpcReduction="10000"/>
          </a:bodyPr>
          <a:lstStyle/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malba v 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plenéru</a:t>
            </a:r>
            <a:endParaRPr lang="cs-CZ" dirty="0">
              <a:solidFill>
                <a:schemeClr val="bg1">
                  <a:lumMod val="75000"/>
                  <a:lumOff val="25000"/>
                </a:schemeClr>
              </a:solidFill>
              <a:latin typeface="Arial" charset="0"/>
            </a:endParaRPr>
          </a:p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užití čistých barevných skvrn </a:t>
            </a:r>
          </a:p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výsledný obraz na divákově 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sítnici </a:t>
            </a:r>
          </a:p>
          <a:p>
            <a:pPr marL="64008" indent="0">
              <a:buNone/>
            </a:pPr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 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   (fyziologie vidění)</a:t>
            </a:r>
            <a:endParaRPr lang="cs-CZ" dirty="0">
              <a:solidFill>
                <a:schemeClr val="bg1">
                  <a:lumMod val="75000"/>
                  <a:lumOff val="25000"/>
                </a:schemeClr>
              </a:solidFill>
              <a:latin typeface="Arial" charset="0"/>
            </a:endParaRPr>
          </a:p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v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yužití poznatků moderní fyziky, optiky</a:t>
            </a:r>
            <a:endParaRPr lang="cs-CZ" dirty="0">
              <a:solidFill>
                <a:schemeClr val="bg1">
                  <a:lumMod val="75000"/>
                  <a:lumOff val="25000"/>
                </a:schemeClr>
              </a:solidFill>
              <a:latin typeface="Arial" charset="0"/>
            </a:endParaRPr>
          </a:p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zachycení 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prchavého dojmu</a:t>
            </a:r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, okamžiku</a:t>
            </a:r>
          </a:p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p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ocit chvění vzduchu, světla </a:t>
            </a:r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a 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barev</a:t>
            </a:r>
            <a:endParaRPr lang="cs-CZ" dirty="0">
              <a:solidFill>
                <a:schemeClr val="bg1">
                  <a:lumMod val="75000"/>
                  <a:lumOff val="25000"/>
                </a:schemeClr>
              </a:solidFill>
              <a:latin typeface="Arial" charset="0"/>
            </a:endParaRPr>
          </a:p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popření místního barevného 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tónu </a:t>
            </a:r>
          </a:p>
          <a:p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o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dmítání černé </a:t>
            </a:r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barvy, šedých </a:t>
            </a:r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valérů</a:t>
            </a:r>
          </a:p>
          <a:p>
            <a:r>
              <a:rPr lang="cs-CZ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odmítání obrysové </a:t>
            </a:r>
            <a:r>
              <a:rPr lang="cs-CZ" dirty="0">
                <a:solidFill>
                  <a:schemeClr val="bg1">
                    <a:lumMod val="75000"/>
                    <a:lumOff val="25000"/>
                  </a:schemeClr>
                </a:solidFill>
                <a:latin typeface="Arial" charset="0"/>
              </a:rPr>
              <a:t>kresby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336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683568" y="65188"/>
            <a:ext cx="8229600" cy="1399032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0" y="216094"/>
            <a:ext cx="8054819" cy="611964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Zástupný symbol pro text 11"/>
          <p:cNvSpPr>
            <a:spLocks noGrp="1"/>
          </p:cNvSpPr>
          <p:nvPr>
            <p:ph type="body" sz="half" idx="4294967295"/>
          </p:nvPr>
        </p:nvSpPr>
        <p:spPr>
          <a:xfrm>
            <a:off x="395536" y="6309320"/>
            <a:ext cx="7334250" cy="432048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cs-CZ" dirty="0"/>
              <a:t>Claude Monet, </a:t>
            </a:r>
            <a:r>
              <a:rPr lang="cs-CZ" dirty="0" smtClean="0"/>
              <a:t>Západ </a:t>
            </a:r>
            <a:r>
              <a:rPr lang="cs-CZ" dirty="0"/>
              <a:t>slunce u </a:t>
            </a:r>
            <a:r>
              <a:rPr lang="cs-CZ" dirty="0" err="1"/>
              <a:t>Etretatu</a:t>
            </a:r>
            <a:r>
              <a:rPr lang="cs-CZ" dirty="0"/>
              <a:t>, 1883</a:t>
            </a:r>
          </a:p>
        </p:txBody>
      </p:sp>
      <p:sp>
        <p:nvSpPr>
          <p:cNvPr id="5" name="Obdélník 4"/>
          <p:cNvSpPr/>
          <p:nvPr/>
        </p:nvSpPr>
        <p:spPr>
          <a:xfrm>
            <a:off x="692663" y="476672"/>
            <a:ext cx="2024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C00000"/>
                </a:solidFill>
              </a:rPr>
              <a:t>malba v plenéru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5364845" y="3573016"/>
            <a:ext cx="3342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cs-CZ" b="1" dirty="0" smtClean="0">
                <a:solidFill>
                  <a:srgbClr val="C00000"/>
                </a:solidFill>
              </a:rPr>
              <a:t>zachycení dojmu, okamžiku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572000" y="973422"/>
            <a:ext cx="246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C00000"/>
                </a:solidFill>
              </a:rPr>
              <a:t>vibrace světla a tmy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5364845" y="1700808"/>
            <a:ext cx="3145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C00000"/>
                </a:solidFill>
              </a:rPr>
              <a:t>užití čistých barev spektra 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1705121" y="4828340"/>
            <a:ext cx="700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rgbClr val="C00000"/>
                </a:solidFill>
              </a:rPr>
              <a:t>popření </a:t>
            </a:r>
          </a:p>
          <a:p>
            <a:r>
              <a:rPr lang="cs-CZ" b="1" dirty="0" smtClean="0">
                <a:solidFill>
                  <a:srgbClr val="C00000"/>
                </a:solidFill>
              </a:rPr>
              <a:t>místního barevného tónu, černé barvy, šedých valérů a obrysové kresby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774178" y="4189730"/>
            <a:ext cx="3457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C00000"/>
                </a:solidFill>
              </a:rPr>
              <a:t>Výrazné tahy štětcem, skvrny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8013693" y="6174787"/>
            <a:ext cx="715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8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6779096" cy="1399032"/>
          </a:xfrm>
        </p:spPr>
        <p:txBody>
          <a:bodyPr/>
          <a:lstStyle/>
          <a:p>
            <a:r>
              <a:rPr lang="cs-CZ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Předchůdci impresionistů</a:t>
            </a:r>
            <a:endParaRPr lang="cs-CZ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9" name="Zástupný symbol pro obrázek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318" y="3569511"/>
            <a:ext cx="3064132" cy="2102760"/>
          </a:xfrm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67544" y="5877272"/>
            <a:ext cx="8352928" cy="98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dirty="0" err="1" smtClean="0">
                <a:solidFill>
                  <a:srgbClr val="002060"/>
                </a:solidFill>
                <a:latin typeface="Arial" charset="0"/>
              </a:rPr>
              <a:t>Barbizonská</a:t>
            </a:r>
            <a:r>
              <a:rPr lang="cs-CZ" sz="1600" dirty="0" smtClean="0">
                <a:solidFill>
                  <a:srgbClr val="002060"/>
                </a:solidFill>
                <a:latin typeface="Arial" charset="0"/>
              </a:rPr>
              <a:t> škola – fr</a:t>
            </a:r>
            <a:r>
              <a:rPr lang="cs-CZ" sz="1600" dirty="0">
                <a:solidFill>
                  <a:srgbClr val="002060"/>
                </a:solidFill>
                <a:latin typeface="Arial" charset="0"/>
              </a:rPr>
              <a:t>. k</a:t>
            </a:r>
            <a:r>
              <a:rPr lang="cs-CZ" sz="1600" dirty="0" smtClean="0">
                <a:solidFill>
                  <a:srgbClr val="002060"/>
                </a:solidFill>
                <a:latin typeface="Arial" charset="0"/>
              </a:rPr>
              <a:t>rajináři (C. </a:t>
            </a:r>
            <a:r>
              <a:rPr lang="cs-CZ" sz="1600" dirty="0" err="1" smtClean="0">
                <a:solidFill>
                  <a:srgbClr val="002060"/>
                </a:solidFill>
                <a:latin typeface="Arial" charset="0"/>
              </a:rPr>
              <a:t>Corot</a:t>
            </a:r>
            <a:r>
              <a:rPr lang="cs-CZ" sz="1600" dirty="0" smtClean="0">
                <a:solidFill>
                  <a:srgbClr val="002060"/>
                </a:solidFill>
                <a:latin typeface="Arial" charset="0"/>
              </a:rPr>
              <a:t>)</a:t>
            </a:r>
            <a:endParaRPr lang="cs-CZ" sz="1600" dirty="0">
              <a:solidFill>
                <a:srgbClr val="002060"/>
              </a:solidFill>
              <a:latin typeface="Arial" charset="0"/>
            </a:endParaRPr>
          </a:p>
          <a:p>
            <a:pPr marL="0" indent="0">
              <a:buNone/>
            </a:pPr>
            <a:r>
              <a:rPr lang="cs-CZ" sz="1600" dirty="0" smtClean="0">
                <a:solidFill>
                  <a:srgbClr val="002060"/>
                </a:solidFill>
                <a:latin typeface="Arial" charset="0"/>
              </a:rPr>
              <a:t>Angličtí krajináři – W</a:t>
            </a:r>
            <a:r>
              <a:rPr lang="cs-CZ" sz="1600" dirty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cs-CZ" sz="1600" dirty="0" smtClean="0">
                <a:solidFill>
                  <a:srgbClr val="002060"/>
                </a:solidFill>
                <a:latin typeface="Arial" charset="0"/>
              </a:rPr>
              <a:t>Turner – Déšť, pára a rychlost 1844, </a:t>
            </a:r>
            <a:r>
              <a:rPr lang="cs-CZ" sz="1600" dirty="0">
                <a:solidFill>
                  <a:srgbClr val="002060"/>
                </a:solidFill>
                <a:latin typeface="Arial" charset="0"/>
              </a:rPr>
              <a:t>J. </a:t>
            </a:r>
            <a:r>
              <a:rPr lang="cs-CZ" sz="1600" dirty="0" err="1" smtClean="0">
                <a:solidFill>
                  <a:srgbClr val="002060"/>
                </a:solidFill>
                <a:latin typeface="Arial" charset="0"/>
              </a:rPr>
              <a:t>Constable</a:t>
            </a:r>
            <a:endParaRPr lang="cs-CZ" sz="1600" dirty="0">
              <a:solidFill>
                <a:srgbClr val="002060"/>
              </a:solidFill>
              <a:latin typeface="Arial" charset="0"/>
            </a:endParaRPr>
          </a:p>
          <a:p>
            <a:pPr marL="0" indent="0">
              <a:buNone/>
            </a:pPr>
            <a:r>
              <a:rPr lang="cs-CZ" sz="1600" dirty="0" err="1" smtClean="0">
                <a:solidFill>
                  <a:srgbClr val="002060"/>
                </a:solidFill>
                <a:latin typeface="Arial" charset="0"/>
              </a:rPr>
              <a:t>Edouard</a:t>
            </a:r>
            <a:r>
              <a:rPr lang="cs-CZ" sz="1600" dirty="0" smtClean="0">
                <a:solidFill>
                  <a:srgbClr val="002060"/>
                </a:solidFill>
                <a:latin typeface="Arial" charset="0"/>
              </a:rPr>
              <a:t> Manet – Snídaně v trávě 1863, Olympia 1863</a:t>
            </a:r>
            <a:endParaRPr lang="cs-CZ" sz="1600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610" y="1319473"/>
            <a:ext cx="2659363" cy="219718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318" y="1319472"/>
            <a:ext cx="2929578" cy="219718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573015"/>
            <a:ext cx="2731371" cy="2131109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7863363" y="188640"/>
            <a:ext cx="715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3</a:t>
            </a:r>
            <a:endParaRPr lang="cs-CZ" sz="1400" dirty="0">
              <a:solidFill>
                <a:srgbClr val="92D050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8636790" y="178806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4</a:t>
            </a:r>
          </a:p>
        </p:txBody>
      </p:sp>
      <p:sp>
        <p:nvSpPr>
          <p:cNvPr id="10" name="Obdélník 9"/>
          <p:cNvSpPr/>
          <p:nvPr/>
        </p:nvSpPr>
        <p:spPr>
          <a:xfrm>
            <a:off x="8323884" y="486583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 smtClean="0">
                <a:solidFill>
                  <a:srgbClr val="92D050"/>
                </a:solidFill>
              </a:rPr>
              <a:t>5</a:t>
            </a:r>
            <a:endParaRPr lang="cs-CZ" sz="1400" dirty="0">
              <a:solidFill>
                <a:srgbClr val="92D050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8650859" y="486583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 smtClean="0">
                <a:solidFill>
                  <a:srgbClr val="92D050"/>
                </a:solidFill>
              </a:rPr>
              <a:t>6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79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n w="6350">
                  <a:noFill/>
                </a:ln>
                <a:solidFill>
                  <a:srgbClr val="002060"/>
                </a:solidFill>
                <a:effectLst/>
              </a:rPr>
              <a:t>Francouzští impresionisté</a:t>
            </a:r>
            <a:endParaRPr lang="cs-CZ" dirty="0">
              <a:ln w="6350">
                <a:noFill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cs-CZ" dirty="0" smtClean="0">
                <a:solidFill>
                  <a:srgbClr val="002060"/>
                </a:solidFill>
              </a:rPr>
              <a:t>Claude Monet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Auguste </a:t>
            </a:r>
            <a:r>
              <a:rPr lang="cs-CZ" dirty="0" err="1" smtClean="0">
                <a:solidFill>
                  <a:srgbClr val="002060"/>
                </a:solidFill>
              </a:rPr>
              <a:t>Renoir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Edgar </a:t>
            </a:r>
            <a:r>
              <a:rPr lang="cs-CZ" dirty="0" err="1" smtClean="0">
                <a:solidFill>
                  <a:srgbClr val="002060"/>
                </a:solidFill>
              </a:rPr>
              <a:t>Degas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Alfred </a:t>
            </a:r>
            <a:r>
              <a:rPr lang="cs-CZ" dirty="0" err="1" smtClean="0">
                <a:solidFill>
                  <a:srgbClr val="002060"/>
                </a:solidFill>
              </a:rPr>
              <a:t>Sisley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smtClean="0">
                <a:solidFill>
                  <a:srgbClr val="002060"/>
                </a:solidFill>
              </a:rPr>
              <a:t>Camille </a:t>
            </a:r>
            <a:r>
              <a:rPr lang="cs-CZ" dirty="0" err="1" smtClean="0">
                <a:solidFill>
                  <a:srgbClr val="002060"/>
                </a:solidFill>
              </a:rPr>
              <a:t>Pissarro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err="1" smtClean="0">
                <a:solidFill>
                  <a:srgbClr val="002060"/>
                </a:solidFill>
              </a:rPr>
              <a:t>Berthe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 err="1" smtClean="0">
                <a:solidFill>
                  <a:srgbClr val="002060"/>
                </a:solidFill>
              </a:rPr>
              <a:t>Morisotová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err="1" smtClean="0">
                <a:solidFill>
                  <a:srgbClr val="002060"/>
                </a:solidFill>
              </a:rPr>
              <a:t>Henri</a:t>
            </a:r>
            <a:r>
              <a:rPr lang="cs-CZ" dirty="0" smtClean="0">
                <a:solidFill>
                  <a:srgbClr val="002060"/>
                </a:solidFill>
              </a:rPr>
              <a:t> de Toulouse- </a:t>
            </a:r>
            <a:r>
              <a:rPr lang="cs-CZ" dirty="0" err="1" smtClean="0">
                <a:solidFill>
                  <a:srgbClr val="002060"/>
                </a:solidFill>
              </a:rPr>
              <a:t>Lautrec</a:t>
            </a:r>
            <a:endParaRPr lang="cs-CZ" dirty="0" smtClean="0">
              <a:solidFill>
                <a:srgbClr val="002060"/>
              </a:solidFill>
            </a:endParaRPr>
          </a:p>
          <a:p>
            <a:r>
              <a:rPr lang="cs-CZ" dirty="0" err="1" smtClean="0">
                <a:solidFill>
                  <a:srgbClr val="002060"/>
                </a:solidFill>
              </a:rPr>
              <a:t>Edouard</a:t>
            </a:r>
            <a:r>
              <a:rPr lang="cs-CZ" dirty="0" smtClean="0">
                <a:solidFill>
                  <a:srgbClr val="002060"/>
                </a:solidFill>
              </a:rPr>
              <a:t> </a:t>
            </a:r>
            <a:r>
              <a:rPr lang="cs-CZ" dirty="0">
                <a:solidFill>
                  <a:srgbClr val="002060"/>
                </a:solidFill>
              </a:rPr>
              <a:t>M</a:t>
            </a:r>
            <a:r>
              <a:rPr lang="cs-CZ" dirty="0" smtClean="0">
                <a:solidFill>
                  <a:srgbClr val="002060"/>
                </a:solidFill>
              </a:rPr>
              <a:t>anet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339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11560" y="25121"/>
            <a:ext cx="8229600" cy="862044"/>
          </a:xfrm>
        </p:spPr>
        <p:txBody>
          <a:bodyPr>
            <a:normAutofit/>
          </a:bodyPr>
          <a:lstStyle/>
          <a:p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Claude Monet  (1840-1926)</a:t>
            </a:r>
            <a:endParaRPr lang="cs-CZ" sz="3600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4941"/>
            <a:ext cx="3013457" cy="4703934"/>
          </a:xfrm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472" y="1104945"/>
            <a:ext cx="3903240" cy="4803058"/>
          </a:xfrm>
        </p:spPr>
      </p:pic>
      <p:sp>
        <p:nvSpPr>
          <p:cNvPr id="10" name="Obdélník 9"/>
          <p:cNvSpPr/>
          <p:nvPr/>
        </p:nvSpPr>
        <p:spPr>
          <a:xfrm>
            <a:off x="327511" y="6272158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err="1" smtClean="0"/>
              <a:t>Rouenská</a:t>
            </a:r>
            <a:r>
              <a:rPr lang="cs-CZ" dirty="0" smtClean="0"/>
              <a:t> katedrála, portál, 1894</a:t>
            </a:r>
            <a:endParaRPr lang="cs-CZ" dirty="0"/>
          </a:p>
        </p:txBody>
      </p:sp>
      <p:sp>
        <p:nvSpPr>
          <p:cNvPr id="11" name="Obdélník 10"/>
          <p:cNvSpPr/>
          <p:nvPr/>
        </p:nvSpPr>
        <p:spPr>
          <a:xfrm>
            <a:off x="4860032" y="6268207"/>
            <a:ext cx="3284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Dáma se slunečníkem, 1886</a:t>
            </a:r>
            <a:endParaRPr lang="cs-CZ" dirty="0"/>
          </a:p>
        </p:txBody>
      </p:sp>
      <p:sp>
        <p:nvSpPr>
          <p:cNvPr id="2" name="Obdélník 1"/>
          <p:cNvSpPr/>
          <p:nvPr/>
        </p:nvSpPr>
        <p:spPr>
          <a:xfrm>
            <a:off x="3059832" y="5898874"/>
            <a:ext cx="715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7</a:t>
            </a:r>
            <a:endParaRPr lang="cs-CZ" sz="1400" dirty="0">
              <a:solidFill>
                <a:srgbClr val="92D05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7561195" y="5898873"/>
            <a:ext cx="715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8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9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53194"/>
          </a:xfrm>
        </p:spPr>
        <p:txBody>
          <a:bodyPr>
            <a:normAutofit fontScale="90000"/>
          </a:bodyPr>
          <a:lstStyle/>
          <a:p>
            <a:r>
              <a:rPr lang="cs-CZ" sz="2800" dirty="0" smtClean="0">
                <a:solidFill>
                  <a:schemeClr val="bg1"/>
                </a:solidFill>
                <a:effectLst/>
              </a:rPr>
              <a:t>Katedrála v Rouenu v různé denní době</a:t>
            </a:r>
            <a:endParaRPr lang="cs-CZ" sz="2800" dirty="0">
              <a:solidFill>
                <a:schemeClr val="bg1"/>
              </a:solidFill>
              <a:effectLst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80728"/>
            <a:ext cx="1872208" cy="2771076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948679"/>
            <a:ext cx="1889760" cy="280831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980728"/>
            <a:ext cx="1879714" cy="277107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933056"/>
            <a:ext cx="1914921" cy="282819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81" y="3933056"/>
            <a:ext cx="1834789" cy="282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26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Auguste </a:t>
            </a:r>
            <a:r>
              <a:rPr lang="cs-CZ" sz="3600" dirty="0" err="1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Renoir</a:t>
            </a:r>
            <a:r>
              <a:rPr lang="cs-CZ" sz="3600" dirty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(1841-1919)</a:t>
            </a:r>
            <a:endParaRPr lang="cs-CZ" sz="3600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" y="1556792"/>
            <a:ext cx="6271592" cy="4668972"/>
          </a:xfrm>
        </p:spPr>
      </p:pic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6372200" y="1556793"/>
            <a:ext cx="2771800" cy="4691608"/>
          </a:xfrm>
        </p:spPr>
        <p:txBody>
          <a:bodyPr>
            <a:normAutofit/>
          </a:bodyPr>
          <a:lstStyle/>
          <a:p>
            <a:r>
              <a:rPr lang="cs-CZ" sz="2000" dirty="0" smtClean="0">
                <a:solidFill>
                  <a:srgbClr val="002060"/>
                </a:solidFill>
              </a:rPr>
              <a:t>Malíř</a:t>
            </a:r>
          </a:p>
          <a:p>
            <a:r>
              <a:rPr lang="cs-CZ" sz="2000" dirty="0" smtClean="0">
                <a:solidFill>
                  <a:srgbClr val="002060"/>
                </a:solidFill>
              </a:rPr>
              <a:t>Figurální motivy</a:t>
            </a:r>
          </a:p>
          <a:p>
            <a:r>
              <a:rPr lang="cs-CZ" sz="2000" dirty="0" smtClean="0">
                <a:solidFill>
                  <a:srgbClr val="002060"/>
                </a:solidFill>
              </a:rPr>
              <a:t>Rodinné portréty</a:t>
            </a:r>
          </a:p>
          <a:p>
            <a:r>
              <a:rPr lang="cs-CZ" sz="2000" dirty="0">
                <a:solidFill>
                  <a:srgbClr val="002060"/>
                </a:solidFill>
              </a:rPr>
              <a:t>Ž</a:t>
            </a:r>
            <a:r>
              <a:rPr lang="cs-CZ" sz="2000" dirty="0" smtClean="0">
                <a:solidFill>
                  <a:srgbClr val="002060"/>
                </a:solidFill>
              </a:rPr>
              <a:t>enské akty</a:t>
            </a:r>
          </a:p>
          <a:p>
            <a:r>
              <a:rPr lang="cs-CZ" sz="2000" dirty="0">
                <a:solidFill>
                  <a:srgbClr val="002060"/>
                </a:solidFill>
              </a:rPr>
              <a:t>Z</a:t>
            </a:r>
            <a:r>
              <a:rPr lang="cs-CZ" sz="2000" dirty="0" smtClean="0">
                <a:solidFill>
                  <a:srgbClr val="002060"/>
                </a:solidFill>
              </a:rPr>
              <a:t>átiší</a:t>
            </a:r>
          </a:p>
          <a:p>
            <a:r>
              <a:rPr lang="cs-CZ" sz="2000" dirty="0" smtClean="0">
                <a:solidFill>
                  <a:srgbClr val="002060"/>
                </a:solidFill>
              </a:rPr>
              <a:t>Výjevy                  z měšťanského života, tančírny, kavárny</a:t>
            </a:r>
          </a:p>
          <a:p>
            <a:r>
              <a:rPr lang="cs-CZ" sz="2000" dirty="0" smtClean="0">
                <a:solidFill>
                  <a:srgbClr val="002060"/>
                </a:solidFill>
              </a:rPr>
              <a:t>Zájem o prostředí</a:t>
            </a:r>
          </a:p>
          <a:p>
            <a:r>
              <a:rPr lang="cs-CZ" sz="2000" dirty="0" smtClean="0">
                <a:solidFill>
                  <a:srgbClr val="002060"/>
                </a:solidFill>
              </a:rPr>
              <a:t>Zachycení světla</a:t>
            </a:r>
          </a:p>
          <a:p>
            <a:r>
              <a:rPr lang="cs-CZ" sz="2000" dirty="0" smtClean="0">
                <a:solidFill>
                  <a:srgbClr val="002060"/>
                </a:solidFill>
              </a:rPr>
              <a:t>Černá barva</a:t>
            </a:r>
            <a:endParaRPr lang="cs-CZ" sz="2000" dirty="0">
              <a:solidFill>
                <a:srgbClr val="002060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26221" y="6242447"/>
            <a:ext cx="3132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 smtClean="0"/>
              <a:t>Moulin</a:t>
            </a:r>
            <a:r>
              <a:rPr lang="cs-CZ" dirty="0" smtClean="0"/>
              <a:t> de la </a:t>
            </a:r>
            <a:r>
              <a:rPr lang="cs-CZ" dirty="0" err="1" smtClean="0"/>
              <a:t>Galette</a:t>
            </a:r>
            <a:r>
              <a:rPr lang="cs-CZ" dirty="0" smtClean="0"/>
              <a:t>, 1879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5580112" y="6242447"/>
            <a:ext cx="715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9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29" y="1143222"/>
            <a:ext cx="3600400" cy="4500500"/>
          </a:xfrm>
        </p:spPr>
      </p:pic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43222"/>
            <a:ext cx="3544282" cy="4554030"/>
          </a:xfrm>
        </p:spPr>
      </p:pic>
      <p:sp>
        <p:nvSpPr>
          <p:cNvPr id="8" name="Obdélník 7"/>
          <p:cNvSpPr/>
          <p:nvPr/>
        </p:nvSpPr>
        <p:spPr>
          <a:xfrm>
            <a:off x="611560" y="6381328"/>
            <a:ext cx="2446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Divadelní  lóže, 1874</a:t>
            </a: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4860032" y="6381328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Houpačka, 1876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3423922" y="6073551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 smtClean="0">
                <a:solidFill>
                  <a:srgbClr val="92D050"/>
                </a:solidFill>
              </a:rPr>
              <a:t>Obr. 10</a:t>
            </a:r>
            <a:endParaRPr lang="cs-CZ" sz="1400" dirty="0">
              <a:solidFill>
                <a:srgbClr val="92D05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7573777" y="6085234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11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05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6"/>
            <a:ext cx="3784312" cy="4525962"/>
          </a:xfrm>
        </p:spPr>
      </p:pic>
      <p:pic>
        <p:nvPicPr>
          <p:cNvPr id="11" name="Zástupný symbol pro obsah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324" y="1073706"/>
            <a:ext cx="2823068" cy="4525962"/>
          </a:xfrm>
        </p:spPr>
      </p:pic>
      <p:sp>
        <p:nvSpPr>
          <p:cNvPr id="12" name="Obdélník 11"/>
          <p:cNvSpPr/>
          <p:nvPr/>
        </p:nvSpPr>
        <p:spPr>
          <a:xfrm>
            <a:off x="395536" y="6371927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Děvčátko s květinami, 1888</a:t>
            </a:r>
            <a:endParaRPr lang="cs-CZ" dirty="0"/>
          </a:p>
        </p:txBody>
      </p:sp>
      <p:sp>
        <p:nvSpPr>
          <p:cNvPr id="13" name="Obdélník 12"/>
          <p:cNvSpPr/>
          <p:nvPr/>
        </p:nvSpPr>
        <p:spPr>
          <a:xfrm>
            <a:off x="5076056" y="6371927"/>
            <a:ext cx="2677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Růžová a modrá, 1881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3325305" y="5890937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12</a:t>
            </a:r>
            <a:endParaRPr lang="cs-CZ" sz="1400" dirty="0">
              <a:solidFill>
                <a:srgbClr val="92D05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7092280" y="5921977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13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5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/>
          </a:bodyPr>
          <a:lstStyle/>
          <a:p>
            <a:r>
              <a:rPr lang="cs-CZ" sz="3600" dirty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Edgar </a:t>
            </a:r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Degas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(1834-1917)</a:t>
            </a:r>
            <a:endParaRPr lang="cs-CZ" sz="3600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96095"/>
            <a:ext cx="3240360" cy="4636859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091" y="1473828"/>
            <a:ext cx="4482357" cy="4639421"/>
          </a:xfrm>
        </p:spPr>
      </p:pic>
      <p:sp>
        <p:nvSpPr>
          <p:cNvPr id="7" name="Obdélník 6"/>
          <p:cNvSpPr/>
          <p:nvPr/>
        </p:nvSpPr>
        <p:spPr>
          <a:xfrm>
            <a:off x="251520" y="6309320"/>
            <a:ext cx="2645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Primabalerína,1876-77</a:t>
            </a:r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4139952" y="6309320"/>
            <a:ext cx="2585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Tanečnice v modrém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2987824" y="6115620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14</a:t>
            </a:r>
          </a:p>
        </p:txBody>
      </p:sp>
      <p:sp>
        <p:nvSpPr>
          <p:cNvPr id="4" name="Obdélník 3"/>
          <p:cNvSpPr/>
          <p:nvPr/>
        </p:nvSpPr>
        <p:spPr>
          <a:xfrm>
            <a:off x="7892360" y="6115619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15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2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05" y="775246"/>
            <a:ext cx="2457455" cy="4525962"/>
          </a:xfrm>
        </p:spPr>
      </p:pic>
      <p:pic>
        <p:nvPicPr>
          <p:cNvPr id="12" name="Zástupný symbol pro obsah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79" y="764704"/>
            <a:ext cx="5390880" cy="4536504"/>
          </a:xfrm>
        </p:spPr>
      </p:pic>
      <p:sp>
        <p:nvSpPr>
          <p:cNvPr id="10" name="Obdélník 9"/>
          <p:cNvSpPr/>
          <p:nvPr/>
        </p:nvSpPr>
        <p:spPr>
          <a:xfrm>
            <a:off x="611560" y="6237312"/>
            <a:ext cx="2008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Tanečnice, 1881</a:t>
            </a:r>
            <a:endParaRPr lang="cs-CZ" dirty="0"/>
          </a:p>
        </p:txBody>
      </p:sp>
      <p:sp>
        <p:nvSpPr>
          <p:cNvPr id="11" name="Obdélník 10"/>
          <p:cNvSpPr/>
          <p:nvPr/>
        </p:nvSpPr>
        <p:spPr>
          <a:xfrm>
            <a:off x="3491880" y="6240079"/>
            <a:ext cx="4717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Tanečnice v růžovém mezi kulisami, 1884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2339751" y="5932302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16</a:t>
            </a:r>
            <a:endParaRPr lang="cs-CZ" sz="1400" dirty="0">
              <a:solidFill>
                <a:srgbClr val="92D050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8028384" y="5929535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17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45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9218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					Edgar </a:t>
            </a:r>
            <a:r>
              <a:rPr lang="cs-CZ" dirty="0" err="1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Degas</a:t>
            </a:r>
            <a:endParaRPr lang="cs-CZ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" y="1052736"/>
            <a:ext cx="4661206" cy="4824536"/>
          </a:xfrm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719529" y="1484784"/>
            <a:ext cx="4038600" cy="4525963"/>
          </a:xfrm>
        </p:spPr>
        <p:txBody>
          <a:bodyPr/>
          <a:lstStyle/>
          <a:p>
            <a:r>
              <a:rPr lang="cs-CZ" dirty="0" smtClean="0">
                <a:solidFill>
                  <a:srgbClr val="002060"/>
                </a:solidFill>
              </a:rPr>
              <a:t>Malíř, sochař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Užití kresby – zachycení pohybu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Pohyb nachází          v prostředí divadla, baletu a dostihů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Technika olejomalby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Technika pastelu (bravurní kresby)</a:t>
            </a:r>
          </a:p>
          <a:p>
            <a:pPr marL="64008" indent="0">
              <a:buNone/>
            </a:pP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3021538" y="6370240"/>
            <a:ext cx="1699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Závodní koně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79512" y="6370240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18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Alfred </a:t>
            </a:r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Sisley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cs-CZ" sz="3600" dirty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(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1839-1899)</a:t>
            </a:r>
            <a:endParaRPr lang="cs-CZ" sz="3600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5580112" cy="4190321"/>
          </a:xfrm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5615608" y="2276872"/>
            <a:ext cx="3528392" cy="1634555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Malba v plenéru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Krajinomalba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Technika olejomalby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Vliv </a:t>
            </a:r>
            <a:r>
              <a:rPr lang="cs-CZ" dirty="0" err="1" smtClean="0">
                <a:solidFill>
                  <a:srgbClr val="002060"/>
                </a:solidFill>
              </a:rPr>
              <a:t>Barbizonské</a:t>
            </a:r>
            <a:r>
              <a:rPr lang="cs-CZ" dirty="0" smtClean="0">
                <a:solidFill>
                  <a:srgbClr val="002060"/>
                </a:solidFill>
              </a:rPr>
              <a:t> školy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23528" y="6237312"/>
            <a:ext cx="3038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Ovocný sad na jaře, 1881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4788024" y="6114201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19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4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7210"/>
          </a:xfrm>
        </p:spPr>
        <p:txBody>
          <a:bodyPr>
            <a:normAutofit fontScale="90000"/>
          </a:bodyPr>
          <a:lstStyle/>
          <a:p>
            <a:r>
              <a:rPr lang="cs-CZ" dirty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Camille </a:t>
            </a:r>
            <a:r>
              <a:rPr lang="cs-CZ" dirty="0" err="1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Pissarro</a:t>
            </a:r>
            <a:endParaRPr lang="cs-CZ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53018"/>
            <a:ext cx="5760640" cy="4767987"/>
          </a:xfrm>
        </p:spPr>
      </p:pic>
      <p:sp>
        <p:nvSpPr>
          <p:cNvPr id="5" name="Obdélník 4"/>
          <p:cNvSpPr/>
          <p:nvPr/>
        </p:nvSpPr>
        <p:spPr>
          <a:xfrm>
            <a:off x="1039028" y="6309320"/>
            <a:ext cx="36311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Bulvár </a:t>
            </a:r>
            <a:r>
              <a:rPr lang="cs-CZ" dirty="0" err="1" smtClean="0"/>
              <a:t>Montmartre</a:t>
            </a:r>
            <a:r>
              <a:rPr lang="cs-CZ" dirty="0" smtClean="0"/>
              <a:t> v noci, 1898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5940152" y="6309320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21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4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9218"/>
          </a:xfrm>
        </p:spPr>
        <p:txBody>
          <a:bodyPr>
            <a:normAutofit fontScale="90000"/>
          </a:bodyPr>
          <a:lstStyle/>
          <a:p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Berthe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Morisotová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(1841-1895)</a:t>
            </a:r>
            <a:endParaRPr lang="cs-CZ" sz="3600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24744"/>
            <a:ext cx="6480720" cy="3985643"/>
          </a:xfrm>
        </p:spPr>
      </p:pic>
      <p:sp>
        <p:nvSpPr>
          <p:cNvPr id="7" name="Obdélník 6"/>
          <p:cNvSpPr/>
          <p:nvPr/>
        </p:nvSpPr>
        <p:spPr>
          <a:xfrm>
            <a:off x="1403648" y="5825009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Letní den, 1879</a:t>
            </a:r>
            <a:endParaRPr lang="cs-CZ" dirty="0"/>
          </a:p>
        </p:txBody>
      </p:sp>
      <p:sp>
        <p:nvSpPr>
          <p:cNvPr id="2" name="Obdélník 1"/>
          <p:cNvSpPr/>
          <p:nvPr/>
        </p:nvSpPr>
        <p:spPr>
          <a:xfrm>
            <a:off x="7114839" y="5517232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22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6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85242"/>
          </a:xfrm>
        </p:spPr>
        <p:txBody>
          <a:bodyPr>
            <a:normAutofit fontScale="90000"/>
          </a:bodyPr>
          <a:lstStyle/>
          <a:p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Henri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de Toulouse-</a:t>
            </a:r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Lautrec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</a:t>
            </a:r>
            <a:b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</a:br>
            <a:r>
              <a:rPr lang="cs-CZ" sz="3600" dirty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(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1864-1901)</a:t>
            </a:r>
            <a:endParaRPr lang="cs-CZ" sz="3600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1781"/>
            <a:ext cx="2894001" cy="5077196"/>
          </a:xfrm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M</a:t>
            </a:r>
            <a:r>
              <a:rPr lang="cs-CZ" dirty="0" smtClean="0">
                <a:solidFill>
                  <a:srgbClr val="002060"/>
                </a:solidFill>
              </a:rPr>
              <a:t>ezi proudy, velmi těžko se zařazuje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Tematika kabaretů, kaváren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Vynikající kreslíř, technika pastelu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Grafika, litografie, plakáty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Sklon ke karikatuře</a:t>
            </a:r>
          </a:p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3563888" y="6391200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23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8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2245301" cy="4525962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692696"/>
            <a:ext cx="5901000" cy="4536504"/>
          </a:xfrm>
        </p:spPr>
      </p:pic>
      <p:sp>
        <p:nvSpPr>
          <p:cNvPr id="7" name="Obdélník 6"/>
          <p:cNvSpPr/>
          <p:nvPr/>
        </p:nvSpPr>
        <p:spPr>
          <a:xfrm>
            <a:off x="539552" y="6350550"/>
            <a:ext cx="2323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 err="1" smtClean="0"/>
              <a:t>Yvette</a:t>
            </a:r>
            <a:r>
              <a:rPr lang="cs-CZ" sz="1400" dirty="0" smtClean="0"/>
              <a:t> </a:t>
            </a:r>
            <a:r>
              <a:rPr lang="cs-CZ" sz="1400" dirty="0" err="1" smtClean="0"/>
              <a:t>Guilbertová</a:t>
            </a:r>
            <a:r>
              <a:rPr lang="cs-CZ" sz="1400" dirty="0" smtClean="0"/>
              <a:t>, 1894</a:t>
            </a:r>
            <a:endParaRPr lang="cs-CZ" sz="1400" dirty="0"/>
          </a:p>
        </p:txBody>
      </p:sp>
      <p:sp>
        <p:nvSpPr>
          <p:cNvPr id="8" name="Obdélník 7"/>
          <p:cNvSpPr/>
          <p:nvPr/>
        </p:nvSpPr>
        <p:spPr>
          <a:xfrm>
            <a:off x="3179852" y="6381328"/>
            <a:ext cx="50738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 smtClean="0"/>
              <a:t>Valentin </a:t>
            </a:r>
            <a:r>
              <a:rPr lang="cs-CZ" sz="1400" dirty="0" err="1" smtClean="0"/>
              <a:t>le</a:t>
            </a:r>
            <a:r>
              <a:rPr lang="cs-CZ" sz="1400" dirty="0" smtClean="0"/>
              <a:t> </a:t>
            </a:r>
            <a:r>
              <a:rPr lang="cs-CZ" sz="1400" dirty="0" err="1" smtClean="0"/>
              <a:t>Désossé</a:t>
            </a:r>
            <a:r>
              <a:rPr lang="cs-CZ" sz="1400" dirty="0" smtClean="0"/>
              <a:t> rozestavuje nové tanečnice, 1889-90</a:t>
            </a:r>
            <a:endParaRPr lang="cs-CZ" sz="1400" dirty="0"/>
          </a:p>
        </p:txBody>
      </p:sp>
      <p:sp>
        <p:nvSpPr>
          <p:cNvPr id="3" name="Obdélník 2"/>
          <p:cNvSpPr/>
          <p:nvPr/>
        </p:nvSpPr>
        <p:spPr>
          <a:xfrm>
            <a:off x="2047977" y="6038507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24</a:t>
            </a:r>
            <a:endParaRPr lang="cs-CZ" sz="1400" dirty="0">
              <a:solidFill>
                <a:srgbClr val="92D050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8100392" y="6038506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25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3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60648"/>
            <a:ext cx="5061624" cy="629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9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n w="6350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Prvky impresionismu</a:t>
            </a:r>
            <a:endParaRPr lang="cs-CZ" dirty="0">
              <a:ln w="6350"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7416824" cy="4525963"/>
          </a:xfrm>
        </p:spPr>
        <p:txBody>
          <a:bodyPr/>
          <a:lstStyle/>
          <a:p>
            <a:r>
              <a:rPr lang="cs-CZ" sz="2400" dirty="0" smtClean="0">
                <a:solidFill>
                  <a:srgbClr val="002060"/>
                </a:solidFill>
              </a:rPr>
              <a:t>Současník impresionistů</a:t>
            </a:r>
          </a:p>
          <a:p>
            <a:r>
              <a:rPr lang="cs-CZ" sz="2400" dirty="0">
                <a:solidFill>
                  <a:srgbClr val="002060"/>
                </a:solidFill>
              </a:rPr>
              <a:t>Z</a:t>
            </a:r>
            <a:r>
              <a:rPr lang="cs-CZ" sz="2400" dirty="0" smtClean="0">
                <a:solidFill>
                  <a:srgbClr val="002060"/>
                </a:solidFill>
              </a:rPr>
              <a:t>účastňoval se výstav, ale nikdy k nim nepatřil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V rané tvorbě se inspiruje impresionismem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Možnosti barvy, zachycení jedinečného okamžiku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Krajiny – série pohledů na horu </a:t>
            </a:r>
            <a:r>
              <a:rPr lang="cs-CZ" sz="2400" dirty="0" err="1" smtClean="0">
                <a:solidFill>
                  <a:srgbClr val="002060"/>
                </a:solidFill>
              </a:rPr>
              <a:t>Sainte</a:t>
            </a:r>
            <a:r>
              <a:rPr lang="cs-CZ" sz="2400" dirty="0" smtClean="0">
                <a:solidFill>
                  <a:srgbClr val="002060"/>
                </a:solidFill>
              </a:rPr>
              <a:t> </a:t>
            </a:r>
            <a:r>
              <a:rPr lang="cs-CZ" sz="2400" dirty="0" err="1" smtClean="0">
                <a:solidFill>
                  <a:srgbClr val="002060"/>
                </a:solidFill>
              </a:rPr>
              <a:t>Victoire</a:t>
            </a:r>
            <a:r>
              <a:rPr lang="cs-CZ" sz="2400" dirty="0" smtClean="0">
                <a:solidFill>
                  <a:srgbClr val="002060"/>
                </a:solidFill>
              </a:rPr>
              <a:t> v Provence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Představitel postimpresionismu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Označován jako </a:t>
            </a:r>
            <a:r>
              <a:rPr lang="cs-CZ" sz="2400" i="1" dirty="0" smtClean="0">
                <a:solidFill>
                  <a:srgbClr val="002060"/>
                </a:solidFill>
              </a:rPr>
              <a:t>otec moderního malířství</a:t>
            </a:r>
          </a:p>
          <a:p>
            <a:endParaRPr lang="cs-CZ" sz="2400" dirty="0" smtClean="0">
              <a:solidFill>
                <a:srgbClr val="002060"/>
              </a:solidFill>
            </a:endParaRPr>
          </a:p>
          <a:p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395536" y="1412776"/>
            <a:ext cx="8291264" cy="770459"/>
          </a:xfrm>
        </p:spPr>
        <p:txBody>
          <a:bodyPr/>
          <a:lstStyle/>
          <a:p>
            <a:pPr marL="64008" indent="0">
              <a:buNone/>
            </a:pPr>
            <a:r>
              <a:rPr lang="cs-CZ" dirty="0">
                <a:solidFill>
                  <a:schemeClr val="bg1">
                    <a:lumMod val="85000"/>
                    <a:lumOff val="15000"/>
                  </a:schemeClr>
                </a:solidFill>
              </a:rPr>
              <a:t>Paul </a:t>
            </a:r>
            <a:r>
              <a:rPr lang="cs-CZ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Cézanne</a:t>
            </a:r>
            <a:endParaRPr lang="cs-CZ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357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13234"/>
          </a:xfrm>
        </p:spPr>
        <p:txBody>
          <a:bodyPr>
            <a:normAutofit/>
          </a:bodyPr>
          <a:lstStyle/>
          <a:p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Paul </a:t>
            </a:r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Cézanne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</a:rPr>
              <a:t> (1839-1906)</a:t>
            </a:r>
            <a:endParaRPr lang="cs-CZ" sz="3600" dirty="0">
              <a:ln w="6350"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11862"/>
            <a:ext cx="6192688" cy="4945895"/>
          </a:xfrm>
        </p:spPr>
      </p:pic>
      <p:sp>
        <p:nvSpPr>
          <p:cNvPr id="7" name="Obdélník 6"/>
          <p:cNvSpPr/>
          <p:nvPr/>
        </p:nvSpPr>
        <p:spPr>
          <a:xfrm>
            <a:off x="1115616" y="6388892"/>
            <a:ext cx="2573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 smtClean="0"/>
              <a:t>Sainte</a:t>
            </a:r>
            <a:r>
              <a:rPr lang="cs-CZ" dirty="0" smtClean="0"/>
              <a:t> - </a:t>
            </a:r>
            <a:r>
              <a:rPr lang="cs-CZ" dirty="0" err="1" smtClean="0"/>
              <a:t>Victoire</a:t>
            </a:r>
            <a:r>
              <a:rPr lang="cs-CZ" dirty="0" smtClean="0"/>
              <a:t>, 1897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6456993" y="6367927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26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86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36712"/>
            <a:ext cx="6160195" cy="4948776"/>
          </a:xfrm>
        </p:spPr>
      </p:pic>
      <p:sp>
        <p:nvSpPr>
          <p:cNvPr id="6" name="Obdélník 5"/>
          <p:cNvSpPr/>
          <p:nvPr/>
        </p:nvSpPr>
        <p:spPr>
          <a:xfrm>
            <a:off x="1114306" y="6361551"/>
            <a:ext cx="3163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 smtClean="0"/>
              <a:t>Sainte</a:t>
            </a:r>
            <a:r>
              <a:rPr lang="cs-CZ" dirty="0" smtClean="0"/>
              <a:t> - </a:t>
            </a:r>
            <a:r>
              <a:rPr lang="cs-CZ" dirty="0" err="1" smtClean="0"/>
              <a:t>Victoire</a:t>
            </a:r>
            <a:r>
              <a:rPr lang="cs-CZ" dirty="0" smtClean="0"/>
              <a:t>, 1887-1890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6516216" y="6361551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27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7198801" cy="623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20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41226"/>
          </a:xfrm>
        </p:spPr>
        <p:txBody>
          <a:bodyPr>
            <a:normAutofit/>
          </a:bodyPr>
          <a:lstStyle/>
          <a:p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Vincent van </a:t>
            </a:r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Gogh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 (1853-1890)</a:t>
            </a:r>
            <a:endParaRPr lang="cs-CZ" sz="3600" dirty="0">
              <a:ln w="6350"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66526"/>
            <a:ext cx="3908781" cy="4849345"/>
          </a:xfrm>
        </p:spPr>
      </p:pic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316288" cy="4525963"/>
          </a:xfrm>
        </p:spPr>
        <p:txBody>
          <a:bodyPr/>
          <a:lstStyle/>
          <a:p>
            <a:r>
              <a:rPr lang="cs-CZ" sz="2400" dirty="0" smtClean="0">
                <a:solidFill>
                  <a:srgbClr val="002060"/>
                </a:solidFill>
              </a:rPr>
              <a:t>Postimpresionismus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Ale v jeho tvorbě najdeme prvky impresionismu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Navazuje na impresionisty v technice práce s barvou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Tématika krajiny, zátiší</a:t>
            </a:r>
          </a:p>
          <a:p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572000" y="5589240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Autoportrét, 1889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4572000" y="6550223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28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948264" y="5517232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29</a:t>
            </a:r>
            <a:endParaRPr lang="cs-CZ" sz="1400" dirty="0">
              <a:solidFill>
                <a:srgbClr val="92D050"/>
              </a:solidFill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7620000" cy="5781675"/>
          </a:xfrm>
        </p:spPr>
      </p:pic>
    </p:spTree>
    <p:extLst>
      <p:ext uri="{BB962C8B-B14F-4D97-AF65-F5344CB8AC3E}">
        <p14:creationId xmlns:p14="http://schemas.microsoft.com/office/powerpoint/2010/main" val="37619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96752"/>
            <a:ext cx="428625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73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69218"/>
          </a:xfrm>
        </p:spPr>
        <p:txBody>
          <a:bodyPr>
            <a:normAutofit fontScale="90000"/>
          </a:bodyPr>
          <a:lstStyle/>
          <a:p>
            <a:r>
              <a:rPr lang="cs-CZ" sz="3600" dirty="0" err="1" smtClean="0">
                <a:ln w="6350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Edouard</a:t>
            </a:r>
            <a:r>
              <a:rPr lang="cs-CZ" sz="3600" dirty="0" smtClean="0">
                <a:ln w="6350"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</a:rPr>
              <a:t> Manet (1832-1883)</a:t>
            </a:r>
            <a:endParaRPr lang="cs-CZ" sz="3600" dirty="0">
              <a:ln w="6350"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42977"/>
            <a:ext cx="3888432" cy="4771392"/>
          </a:xfrm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solidFill>
                  <a:srgbClr val="002060"/>
                </a:solidFill>
              </a:rPr>
              <a:t>Jeden z inspiračních zdrojů pro impresionisty</a:t>
            </a:r>
          </a:p>
          <a:p>
            <a:r>
              <a:rPr lang="cs-CZ" sz="2400" dirty="0">
                <a:solidFill>
                  <a:srgbClr val="002060"/>
                </a:solidFill>
              </a:rPr>
              <a:t>Uznávaná </a:t>
            </a:r>
            <a:r>
              <a:rPr lang="cs-CZ" sz="2400" dirty="0" smtClean="0">
                <a:solidFill>
                  <a:srgbClr val="002060"/>
                </a:solidFill>
              </a:rPr>
              <a:t>autorita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Společně s nimi vystavoval, ale nikdy nepřijal metodu impresionistů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Užívání černé barvy</a:t>
            </a:r>
          </a:p>
          <a:p>
            <a:r>
              <a:rPr lang="cs-CZ" sz="2400" dirty="0" smtClean="0">
                <a:solidFill>
                  <a:srgbClr val="002060"/>
                </a:solidFill>
              </a:rPr>
              <a:t>Kresba</a:t>
            </a:r>
          </a:p>
          <a:p>
            <a:r>
              <a:rPr lang="cs-CZ" sz="2400" dirty="0">
                <a:solidFill>
                  <a:srgbClr val="002060"/>
                </a:solidFill>
              </a:rPr>
              <a:t>D</a:t>
            </a:r>
            <a:r>
              <a:rPr lang="cs-CZ" sz="2400" dirty="0" smtClean="0">
                <a:solidFill>
                  <a:srgbClr val="002060"/>
                </a:solidFill>
              </a:rPr>
              <a:t>ůraz na objem – užití valérové malby</a:t>
            </a:r>
          </a:p>
          <a:p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729470" y="6399035"/>
            <a:ext cx="1970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V kavárně, 1879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3851920" y="6245146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rgbClr val="92D050"/>
                </a:solidFill>
              </a:rPr>
              <a:t>Obr. </a:t>
            </a:r>
            <a:r>
              <a:rPr lang="cs-CZ" sz="1400" dirty="0" smtClean="0">
                <a:solidFill>
                  <a:srgbClr val="92D050"/>
                </a:solidFill>
              </a:rPr>
              <a:t>30</a:t>
            </a:r>
            <a:endParaRPr lang="cs-CZ" sz="1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91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335232" cy="622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3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len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alen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alen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539</Words>
  <Application>Microsoft Office PowerPoint</Application>
  <PresentationFormat>Předvádění na obrazovce (4:3)</PresentationFormat>
  <Paragraphs>149</Paragraphs>
  <Slides>31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8" baseType="lpstr">
      <vt:lpstr>Arial</vt:lpstr>
      <vt:lpstr>Calibri</vt:lpstr>
      <vt:lpstr>Century Gothic</vt:lpstr>
      <vt:lpstr>Verdana</vt:lpstr>
      <vt:lpstr>Wingdings</vt:lpstr>
      <vt:lpstr>Wingdings 2</vt:lpstr>
      <vt:lpstr>Talent</vt:lpstr>
      <vt:lpstr>Impresionismus</vt:lpstr>
      <vt:lpstr>Prezentace aplikace PowerPoint</vt:lpstr>
      <vt:lpstr>Impresionismus</vt:lpstr>
      <vt:lpstr>    </vt:lpstr>
      <vt:lpstr>Hlavní znaky</vt:lpstr>
      <vt:lpstr>Prezentace aplikace PowerPoint</vt:lpstr>
      <vt:lpstr>Předchůdci impresionistů</vt:lpstr>
      <vt:lpstr>Francouzští impresionisté</vt:lpstr>
      <vt:lpstr>Claude Monet  (1840-1926)</vt:lpstr>
      <vt:lpstr>Katedrála v Rouenu v různé denní době</vt:lpstr>
      <vt:lpstr>Auguste Renoir (1841-1919)</vt:lpstr>
      <vt:lpstr>Prezentace aplikace PowerPoint</vt:lpstr>
      <vt:lpstr>Prezentace aplikace PowerPoint</vt:lpstr>
      <vt:lpstr>Edgar Degas (1834-1917)</vt:lpstr>
      <vt:lpstr>Prezentace aplikace PowerPoint</vt:lpstr>
      <vt:lpstr>     Edgar Degas</vt:lpstr>
      <vt:lpstr>Alfred Sisley (1839-1899)</vt:lpstr>
      <vt:lpstr>Camille Pissarro</vt:lpstr>
      <vt:lpstr>Berthe Morisotová (1841-1895)</vt:lpstr>
      <vt:lpstr>Henri de Toulouse-Lautrec  (1864-1901)</vt:lpstr>
      <vt:lpstr>Prezentace aplikace PowerPoint</vt:lpstr>
      <vt:lpstr>Prezentace aplikace PowerPoint</vt:lpstr>
      <vt:lpstr>Prvky impresionismu</vt:lpstr>
      <vt:lpstr>Paul Cézanne (1839-1906)</vt:lpstr>
      <vt:lpstr>Prezentace aplikace PowerPoint</vt:lpstr>
      <vt:lpstr>Prezentace aplikace PowerPoint</vt:lpstr>
      <vt:lpstr>Vincent van Gogh (1853-1890)</vt:lpstr>
      <vt:lpstr>Prezentace aplikace PowerPoint</vt:lpstr>
      <vt:lpstr>Prezentace aplikace PowerPoint</vt:lpstr>
      <vt:lpstr>Edouard Manet (1832-1883)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Impresionismus</dc:title>
  <dc:creator>Ivana Spurná</dc:creator>
  <cp:lastModifiedBy>Kateřina Círová</cp:lastModifiedBy>
  <cp:revision>67</cp:revision>
  <dcterms:created xsi:type="dcterms:W3CDTF">2013-01-26T15:58:45Z</dcterms:created>
  <dcterms:modified xsi:type="dcterms:W3CDTF">2015-08-12T12:46:43Z</dcterms:modified>
</cp:coreProperties>
</file>