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55" d="100"/>
          <a:sy n="55" d="100"/>
        </p:scale>
        <p:origin x="67" y="6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4292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442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6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2177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7006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334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5825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344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7606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126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700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E61FC-CD11-4E8C-8F83-77B72076F062}" type="datetimeFigureOut">
              <a:rPr lang="cs-CZ" smtClean="0"/>
              <a:t>16. 12. 2015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331EE-23CF-4DA2-B230-FCABDB9DB2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942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2005781"/>
            <a:ext cx="9144000" cy="2428566"/>
          </a:xfrm>
        </p:spPr>
        <p:txBody>
          <a:bodyPr/>
          <a:lstStyle/>
          <a:p>
            <a:r>
              <a:rPr lang="cs-CZ" b="1" dirty="0" smtClean="0"/>
              <a:t>Raně křesťanské a středověké umění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4877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Starověké kultury – Egypt, Mezopotámie, Řecko a Řím</a:t>
            </a:r>
            <a:endParaRPr lang="cs-CZ" sz="3600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76" y="1590805"/>
            <a:ext cx="9566324" cy="4582189"/>
          </a:xfrm>
        </p:spPr>
      </p:pic>
    </p:spTree>
    <p:extLst>
      <p:ext uri="{BB962C8B-B14F-4D97-AF65-F5344CB8AC3E}">
        <p14:creationId xmlns:p14="http://schemas.microsoft.com/office/powerpoint/2010/main" val="16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2634"/>
          </a:xfrm>
        </p:spPr>
        <p:txBody>
          <a:bodyPr/>
          <a:lstStyle/>
          <a:p>
            <a:r>
              <a:rPr lang="cs-CZ" dirty="0" smtClean="0"/>
              <a:t>Římské říše a její rozpad na </a:t>
            </a:r>
            <a:r>
              <a:rPr lang="cs-CZ" b="1" dirty="0" smtClean="0"/>
              <a:t>západ a východ</a:t>
            </a:r>
            <a:endParaRPr lang="cs-CZ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263" y="1437137"/>
            <a:ext cx="7031183" cy="4739825"/>
          </a:xfrm>
        </p:spPr>
      </p:pic>
    </p:spTree>
    <p:extLst>
      <p:ext uri="{BB962C8B-B14F-4D97-AF65-F5344CB8AC3E}">
        <p14:creationId xmlns:p14="http://schemas.microsoft.com/office/powerpoint/2010/main" val="503640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889"/>
          </a:xfrm>
        </p:spPr>
        <p:txBody>
          <a:bodyPr/>
          <a:lstStyle/>
          <a:p>
            <a:pPr algn="ctr"/>
            <a:r>
              <a:rPr lang="cs-CZ" dirty="0" smtClean="0"/>
              <a:t>Východ	-</a:t>
            </a:r>
            <a:r>
              <a:rPr lang="cs-CZ" b="1" dirty="0" smtClean="0"/>
              <a:t>	Byzantská říše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15649"/>
            <a:ext cx="10515600" cy="4661314"/>
          </a:xfrm>
        </p:spPr>
        <p:txBody>
          <a:bodyPr/>
          <a:lstStyle/>
          <a:p>
            <a:r>
              <a:rPr lang="cs-CZ" dirty="0"/>
              <a:t>Na východě, v 5. století v Byzancii, vzniká nová křesťanská říše – </a:t>
            </a:r>
            <a:r>
              <a:rPr lang="cs-CZ" b="1" dirty="0"/>
              <a:t>Byzantská říše</a:t>
            </a:r>
            <a:r>
              <a:rPr lang="cs-CZ" dirty="0"/>
              <a:t>, z ní vychází</a:t>
            </a:r>
            <a:r>
              <a:rPr lang="cs-CZ" b="1" dirty="0"/>
              <a:t> byzantský sloh - byzantské umění</a:t>
            </a:r>
            <a:r>
              <a:rPr lang="cs-CZ" b="1" dirty="0" smtClean="0"/>
              <a:t>.</a:t>
            </a:r>
          </a:p>
          <a:p>
            <a:pPr marL="0" indent="0">
              <a:buNone/>
            </a:pPr>
            <a:endParaRPr lang="cs-CZ" b="1" dirty="0" smtClean="0"/>
          </a:p>
          <a:p>
            <a:r>
              <a:rPr lang="cs-CZ" b="1" dirty="0" smtClean="0"/>
              <a:t> </a:t>
            </a:r>
            <a:r>
              <a:rPr lang="cs-CZ" dirty="0"/>
              <a:t>Byzantské umění mělo výrazný </a:t>
            </a: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vliv </a:t>
            </a:r>
            <a:r>
              <a:rPr lang="cs-CZ" b="1" dirty="0"/>
              <a:t>na celé umění </a:t>
            </a:r>
            <a:r>
              <a:rPr lang="cs-CZ" b="1" dirty="0" smtClean="0"/>
              <a:t>středověku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od </a:t>
            </a:r>
            <a:r>
              <a:rPr lang="cs-CZ" dirty="0"/>
              <a:t>gotiky po renesanci.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748" y="2841538"/>
            <a:ext cx="3906945" cy="31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08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9379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																				Mozaika</a:t>
            </a:r>
            <a:endParaRPr lang="cs-CZ" sz="3200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27" y="1212561"/>
            <a:ext cx="6734175" cy="473392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263" y="1753643"/>
            <a:ext cx="3723365" cy="365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924232"/>
            <a:ext cx="10515600" cy="766456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I</a:t>
            </a:r>
            <a:r>
              <a:rPr lang="cs-CZ" sz="3600" b="1" dirty="0"/>
              <a:t>k</a:t>
            </a:r>
            <a:r>
              <a:rPr lang="cs-CZ" sz="3600" b="1" dirty="0" smtClean="0"/>
              <a:t>ona</a:t>
            </a:r>
            <a:endParaRPr lang="cs-CZ" sz="3600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19184"/>
            <a:ext cx="3030179" cy="4351338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180" y="1322256"/>
            <a:ext cx="2793065" cy="494826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" t="1625" r="5013" b="2285"/>
          <a:stretch/>
        </p:blipFill>
        <p:spPr>
          <a:xfrm>
            <a:off x="7737986" y="1305232"/>
            <a:ext cx="3352801" cy="496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6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 smtClean="0"/>
              <a:t>Západ  -	</a:t>
            </a:r>
            <a:r>
              <a:rPr lang="cs-CZ" sz="3600" b="1" dirty="0" smtClean="0"/>
              <a:t>Franská říše (Románské umění</a:t>
            </a:r>
            <a:r>
              <a:rPr lang="cs-CZ" sz="3600" dirty="0" smtClean="0"/>
              <a:t>)</a:t>
            </a:r>
            <a:endParaRPr lang="cs-CZ" sz="3600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letech 8. století se zmocnil rozsáhlé </a:t>
            </a:r>
            <a:r>
              <a:rPr lang="cs-CZ" b="1" dirty="0" smtClean="0"/>
              <a:t>Západořímské říše Karel Veliký </a:t>
            </a:r>
            <a:r>
              <a:rPr lang="cs-CZ" dirty="0" smtClean="0"/>
              <a:t>– největší rozkvět </a:t>
            </a:r>
            <a:r>
              <a:rPr lang="cs-CZ" b="1" dirty="0" smtClean="0"/>
              <a:t>Franské říše.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V 11. století  vzniká v této části Evropy </a:t>
            </a:r>
          </a:p>
          <a:p>
            <a:pPr marL="0" indent="0">
              <a:buNone/>
            </a:pPr>
            <a:r>
              <a:rPr lang="cs-CZ" b="1" dirty="0" smtClean="0"/>
              <a:t>Románské umění</a:t>
            </a:r>
            <a:endParaRPr lang="cs-CZ" b="1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890" y="2767423"/>
            <a:ext cx="4729369" cy="322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7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Iluminované rukopisy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01" y="1766913"/>
            <a:ext cx="3791591" cy="400335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251" y="1690688"/>
            <a:ext cx="3131958" cy="4147904"/>
          </a:xfrm>
          <a:prstGeom prst="rect">
            <a:avLst/>
          </a:prstGeom>
        </p:spPr>
      </p:pic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78" y="1497352"/>
            <a:ext cx="2979148" cy="4351338"/>
          </a:xfrm>
        </p:spPr>
      </p:pic>
    </p:spTree>
    <p:extLst>
      <p:ext uri="{BB962C8B-B14F-4D97-AF65-F5344CB8AC3E}">
        <p14:creationId xmlns:p14="http://schemas.microsoft.com/office/powerpoint/2010/main" val="2456965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356" y="442705"/>
            <a:ext cx="10515600" cy="1325563"/>
          </a:xfrm>
        </p:spPr>
        <p:txBody>
          <a:bodyPr/>
          <a:lstStyle/>
          <a:p>
            <a:r>
              <a:rPr lang="cs-CZ" b="1" dirty="0" smtClean="0"/>
              <a:t>Kosmova kronika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73" y="1619054"/>
            <a:ext cx="6504663" cy="4564106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680" y="2071019"/>
            <a:ext cx="4727531" cy="366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24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2794"/>
          </a:xfrm>
        </p:spPr>
        <p:txBody>
          <a:bodyPr>
            <a:normAutofit/>
          </a:bodyPr>
          <a:lstStyle/>
          <a:p>
            <a:r>
              <a:rPr lang="cs-CZ" b="1" dirty="0" smtClean="0"/>
              <a:t>Kodex Vyšehradský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68518" y="1229360"/>
            <a:ext cx="4648200" cy="4869782"/>
          </a:xfrm>
        </p:spPr>
        <p:txBody>
          <a:bodyPr>
            <a:normAutofit/>
          </a:bodyPr>
          <a:lstStyle/>
          <a:p>
            <a:r>
              <a:rPr lang="cs-CZ" dirty="0"/>
              <a:t>Kodex </a:t>
            </a:r>
            <a:r>
              <a:rPr lang="cs-CZ" dirty="0" smtClean="0"/>
              <a:t>vyšehradský je </a:t>
            </a:r>
            <a:r>
              <a:rPr lang="cs-CZ" dirty="0"/>
              <a:t>luxusní, bohatě iluminovaný románský evangelistář, který pravděpodobně vznikl v době korunovace Vratislava II. na prvního českého krále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/>
              <a:t>Název „Vyšehradský“ asi nese proto, že byl od svého vzniku či o něco později uchováván na Vyšehradě.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5126"/>
            <a:ext cx="4744403" cy="612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65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291" y="246712"/>
            <a:ext cx="8437418" cy="6328064"/>
          </a:xfrm>
        </p:spPr>
      </p:pic>
    </p:spTree>
    <p:extLst>
      <p:ext uri="{BB962C8B-B14F-4D97-AF65-F5344CB8AC3E}">
        <p14:creationId xmlns:p14="http://schemas.microsoft.com/office/powerpoint/2010/main" val="3914314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Pergamen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1" y="1302327"/>
            <a:ext cx="4398818" cy="4874636"/>
          </a:xfrm>
        </p:spPr>
        <p:txBody>
          <a:bodyPr>
            <a:normAutofit lnSpcReduction="10000"/>
          </a:bodyPr>
          <a:lstStyle/>
          <a:p>
            <a:r>
              <a:rPr lang="cs-CZ" dirty="0"/>
              <a:t>K</a:t>
            </a:r>
            <a:r>
              <a:rPr lang="cs-CZ" dirty="0" smtClean="0"/>
              <a:t>ůže</a:t>
            </a:r>
            <a:r>
              <a:rPr lang="cs-CZ" dirty="0"/>
              <a:t>, určená ke psaní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r>
              <a:rPr lang="cs-CZ" dirty="0"/>
              <a:t>Pergamen je nevydělaná při napětí sušená a hlazená zvířecí kůže. Používá se kůže různých domácích zvířat, např. oslů, vepřů, koz, ovcí nebo hovězího dobytka, zpravidla mladších jedinců, jejichž kůže je jemnější. Je to materiál bílkovinné povahy (kolagen a elastin).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573" y="1637795"/>
            <a:ext cx="5929745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78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První písmeno - Iniciála</a:t>
            </a:r>
            <a:endParaRPr lang="cs-CZ" sz="3600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32" y="2072174"/>
            <a:ext cx="2486025" cy="383857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85" y="718984"/>
            <a:ext cx="4124325" cy="5715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724" y="2072174"/>
            <a:ext cx="2979419" cy="394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118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177</Words>
  <Application>Microsoft Office PowerPoint</Application>
  <PresentationFormat>Širokoúhlá obrazovka</PresentationFormat>
  <Paragraphs>27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Motiv Office</vt:lpstr>
      <vt:lpstr>Raně křesťanské a středověké umění</vt:lpstr>
      <vt:lpstr>Starověké kultury – Egypt, Mezopotámie, Řecko a Řím</vt:lpstr>
      <vt:lpstr>Římské říše a její rozpad na západ a východ</vt:lpstr>
      <vt:lpstr>Východ - Byzantská říše</vt:lpstr>
      <vt:lpstr>                    Mozaika</vt:lpstr>
      <vt:lpstr>Ikona</vt:lpstr>
      <vt:lpstr>Západ  - Franská říše (Románské umění)</vt:lpstr>
      <vt:lpstr>Iluminované rukopisy </vt:lpstr>
      <vt:lpstr>Kosmova kronika </vt:lpstr>
      <vt:lpstr>Kodex Vyšehradský</vt:lpstr>
      <vt:lpstr>Prezentace aplikace PowerPoint</vt:lpstr>
      <vt:lpstr>Pergamen </vt:lpstr>
      <vt:lpstr>První písmeno - Iniciála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Raně křesťanské a středověké umění</dc:title>
  <dc:creator>Kateřina Círová</dc:creator>
  <cp:lastModifiedBy>Kateřina Círová</cp:lastModifiedBy>
  <cp:revision>32</cp:revision>
  <dcterms:created xsi:type="dcterms:W3CDTF">2015-07-14T06:27:41Z</dcterms:created>
  <dcterms:modified xsi:type="dcterms:W3CDTF">2015-12-16T07:34:38Z</dcterms:modified>
</cp:coreProperties>
</file>